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Lst>
  <p:sldSz cx="9144000" cy="5143500" type="screen16x9"/>
  <p:notesSz cx="6858000" cy="9144000"/>
  <p:embeddedFontLst>
    <p:embeddedFont>
      <p:font typeface="Fira Sans" panose="020B0503050000020004" pitchFamily="34" charset="0"/>
      <p:regular r:id="rId49"/>
      <p:bold r:id="rId50"/>
      <p:italic r:id="rId51"/>
      <p:boldItalic r:id="rId52"/>
    </p:embeddedFont>
    <p:embeddedFont>
      <p:font typeface="Fira Sans Extra Condensed" panose="020B0603050000020004" pitchFamily="34" charset="0"/>
      <p:regular r:id="rId53"/>
      <p:bold r:id="rId54"/>
      <p:italic r:id="rId55"/>
      <p:boldItalic r:id="rId56"/>
    </p:embeddedFont>
    <p:embeddedFont>
      <p:font typeface="Fira Sans Extra Condensed Medium" panose="020B0603050000020004" pitchFamily="34" charset="0"/>
      <p:regular r:id="rId57"/>
      <p:bold r:id="rId58"/>
      <p:italic r:id="rId59"/>
      <p:boldItalic r:id="rId60"/>
    </p:embeddedFont>
    <p:embeddedFont>
      <p:font typeface="Roboto" panose="02000000000000000000" pitchFamily="2"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FB6D66C-D514-4770-BC49-A90B05E3A355}">
  <a:tblStyle styleId="{BFB6D66C-D514-4770-BC49-A90B05E3A355}"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0"/>
  </p:normalViewPr>
  <p:slideViewPr>
    <p:cSldViewPr snapToGrid="0" snapToObjects="1">
      <p:cViewPr varScale="1">
        <p:scale>
          <a:sx n="117" d="100"/>
          <a:sy n="117" d="100"/>
        </p:scale>
        <p:origin x="184"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font" Target="fonts/font15.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1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ccfa6aac3a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ccfa6aac3a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 venkat</a:t>
            </a:r>
            <a:endParaRPr/>
          </a:p>
          <a:p>
            <a:pPr marL="0" lvl="0" indent="0" algn="l" rtl="0">
              <a:spcBef>
                <a:spcPts val="0"/>
              </a:spcBef>
              <a:spcAft>
                <a:spcPts val="0"/>
              </a:spcAft>
              <a:buNone/>
            </a:pPr>
            <a:r>
              <a:rPr lang="en-GB"/>
              <a:t>Now ill touch on customer segmentation</a:t>
            </a:r>
            <a:endParaRPr/>
          </a:p>
          <a:p>
            <a:pPr marL="0" lvl="0" indent="0" algn="l" rtl="0">
              <a:spcBef>
                <a:spcPts val="0"/>
              </a:spcBef>
              <a:spcAft>
                <a:spcPts val="0"/>
              </a:spcAft>
              <a:buNone/>
            </a:pPr>
            <a:r>
              <a:rPr lang="en-GB"/>
              <a:t>Because the dataset includes variables that are only known after the call for example duration of the call, </a:t>
            </a:r>
            <a:r>
              <a:rPr lang="en-GB" b="1"/>
              <a:t>(click) </a:t>
            </a:r>
            <a:r>
              <a:rPr lang="en-GB"/>
              <a:t>we made a </a:t>
            </a:r>
            <a:r>
              <a:rPr lang="en-GB">
                <a:solidFill>
                  <a:schemeClr val="dk1"/>
                </a:solidFill>
              </a:rPr>
              <a:t>more generalised segmentation based on the details that they have prior to their first call. </a:t>
            </a:r>
            <a:r>
              <a:rPr lang="en-GB" b="1">
                <a:solidFill>
                  <a:schemeClr val="dk1"/>
                </a:solidFill>
              </a:rPr>
              <a:t>(click) </a:t>
            </a:r>
            <a:r>
              <a:rPr lang="en-GB">
                <a:solidFill>
                  <a:schemeClr val="dk1"/>
                </a:solidFill>
              </a:rPr>
              <a:t>So we performed K-means Clustering with age and the balance log. </a:t>
            </a:r>
            <a:r>
              <a:rPr lang="en-GB" b="1">
                <a:solidFill>
                  <a:schemeClr val="dk1"/>
                </a:solidFill>
              </a:rPr>
              <a:t>(click) </a:t>
            </a:r>
            <a:r>
              <a:rPr lang="en-GB">
                <a:solidFill>
                  <a:schemeClr val="dk1"/>
                </a:solidFill>
              </a:rPr>
              <a:t>The results showed that the optimal number of clusters is 3</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7a0a4addf4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7a0a4addf4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made multiple models to see which model makes the best classification.</a:t>
            </a:r>
            <a:endParaRPr/>
          </a:p>
          <a:p>
            <a:pPr marL="0" lvl="0" indent="0" algn="l" rtl="0">
              <a:spcBef>
                <a:spcPts val="0"/>
              </a:spcBef>
              <a:spcAft>
                <a:spcPts val="0"/>
              </a:spcAft>
              <a:buNone/>
            </a:pPr>
            <a:endParaRPr/>
          </a:p>
          <a:p>
            <a:pPr marL="0" lvl="0" indent="0" algn="l" rtl="0">
              <a:spcBef>
                <a:spcPts val="0"/>
              </a:spcBef>
              <a:spcAft>
                <a:spcPts val="0"/>
              </a:spcAft>
              <a:buNone/>
            </a:pPr>
            <a:r>
              <a:rPr lang="en-GB"/>
              <a:t>First, we developed the logistic regression model. The model is trained on a trainset that has no missing values because logistic regression cannot handle missing values. Then, we reduce the AIC to the minimum by using the step function before testing it on the test set. Using the threshold of 50%, we got an accuracy of 83.4% and sensitivity of 82.4%.</a:t>
            </a:r>
            <a:endParaRPr/>
          </a:p>
          <a:p>
            <a:pPr marL="0" lvl="0" indent="0" algn="l" rtl="0">
              <a:spcBef>
                <a:spcPts val="0"/>
              </a:spcBef>
              <a:spcAft>
                <a:spcPts val="0"/>
              </a:spcAft>
              <a:buNone/>
            </a:pPr>
            <a:endParaRPr/>
          </a:p>
          <a:p>
            <a:pPr marL="0" lvl="0" indent="0" algn="l" rtl="0">
              <a:spcBef>
                <a:spcPts val="0"/>
              </a:spcBef>
              <a:spcAft>
                <a:spcPts val="0"/>
              </a:spcAft>
              <a:buNone/>
            </a:pPr>
            <a:r>
              <a:rPr lang="en-GB"/>
              <a:t>To improve the model, the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ccfa6aac3a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ccfa6aac3a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Find the optimal degree and nprune by maximising accuracy and by using 10cv</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ce7315be3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ce7315be3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Choose the third degree and nprune of 45 because it has the highest accuracy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ce7315be38_2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ce7315be38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Find the optimal degree and nprune by maximising accuracy and by using 10cv</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ccfa6aac3a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ccfa6aac3a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ccfa6aac3a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ccfa6aac3a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a:solidFill>
                  <a:schemeClr val="dk1"/>
                </a:solidFill>
              </a:rPr>
              <a:t>2 separate trainsets because Random forest is able to handle missing values in 2 ways, one of them is to fill the missing values based on the mode of the column, which we did to replace the missing values in the dataset</a:t>
            </a:r>
            <a:endParaRPr>
              <a:solidFill>
                <a:schemeClr val="dk1"/>
              </a:solidFill>
            </a:endParaRPr>
          </a:p>
          <a:p>
            <a:pPr marL="0" lvl="0" indent="0" algn="just" rtl="0">
              <a:lnSpc>
                <a:spcPct val="115000"/>
              </a:lnSpc>
              <a:spcBef>
                <a:spcPts val="0"/>
              </a:spcBef>
              <a:spcAft>
                <a:spcPts val="0"/>
              </a:spcAft>
              <a:buNone/>
            </a:pPr>
            <a:endParaRPr>
              <a:solidFill>
                <a:schemeClr val="dk1"/>
              </a:solidFill>
            </a:endParaRPr>
          </a:p>
          <a:p>
            <a:pPr marL="0" lvl="0" indent="0" algn="just" rtl="0">
              <a:lnSpc>
                <a:spcPct val="115000"/>
              </a:lnSpc>
              <a:spcBef>
                <a:spcPts val="0"/>
              </a:spcBef>
              <a:spcAft>
                <a:spcPts val="0"/>
              </a:spcAft>
              <a:buClr>
                <a:schemeClr val="dk1"/>
              </a:buClr>
              <a:buSzPts val="1100"/>
              <a:buFont typeface="Arial"/>
              <a:buNone/>
            </a:pPr>
            <a:r>
              <a:rPr lang="en-GB">
                <a:solidFill>
                  <a:schemeClr val="dk1"/>
                </a:solidFill>
              </a:rPr>
              <a:t>the other way is to predict using the rfImpute function.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ccfa6aac3a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ccfa6aac3a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ccfa6aac3a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ccfa6aac3a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As explained in the methodology, we prioritize the sensitivity metric. You can see in this table that tuned MARS has the highest sensitivity. Plus, the accuracy is not too low too.</a:t>
            </a:r>
            <a:endParaRPr/>
          </a:p>
          <a:p>
            <a:pPr marL="0" lvl="0" indent="0" algn="l" rtl="0">
              <a:spcBef>
                <a:spcPts val="0"/>
              </a:spcBef>
              <a:spcAft>
                <a:spcPts val="0"/>
              </a:spcAft>
              <a:buNone/>
            </a:pPr>
            <a:endParaRPr/>
          </a:p>
          <a:p>
            <a:pPr marL="0" lvl="0" indent="0" algn="l" rtl="0">
              <a:spcBef>
                <a:spcPts val="0"/>
              </a:spcBef>
              <a:spcAft>
                <a:spcPts val="0"/>
              </a:spcAft>
              <a:buNone/>
            </a:pPr>
            <a:r>
              <a:rPr lang="en-GB"/>
              <a:t>Therefore, the tuned mars is selected for making recommendations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cd0219b2b3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cd0219b2b3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Shows the importance of feature engineering because duration_log plays a very important role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7a0a4addf4_1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7a0a4addf4_1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7a0a4addf4_1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7a0a4addf4_1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7a0a4addf4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7a0a4addf4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cbffcfd3ed_2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cbffcfd3ed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cd0219b2b3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cd0219b2b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cd0219b2b3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 name="Google Shape;786;gcd0219b2b3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cd0219b2b3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cd0219b2b3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ce7315be38_1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ce7315be38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ce0ee4dbe6_0_4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ce0ee4dbe6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ce0ee4dbe6_0_3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ce0ee4dbe6_0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7a0a4addf4_1_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 name="Google Shape;878;g7a0a4addf4_1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a0a4addf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a0a4addf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ce0ee4dbe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ce0ee4db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ccfa6aac3a_0_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 name="Google Shape;926;gccfa6aac3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ce0ee4dbe6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ce0ee4dbe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ccfa6aac3a_0_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ccfa6aac3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ccfa6aac3a_0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ccfa6aac3a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
        <p:cNvGrpSpPr/>
        <p:nvPr/>
      </p:nvGrpSpPr>
      <p:grpSpPr>
        <a:xfrm>
          <a:off x="0" y="0"/>
          <a:ext cx="0" cy="0"/>
          <a:chOff x="0" y="0"/>
          <a:chExt cx="0" cy="0"/>
        </a:xfrm>
      </p:grpSpPr>
      <p:sp>
        <p:nvSpPr>
          <p:cNvPr id="1036" name="Google Shape;1036;gce7315be38_1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 name="Google Shape;1037;gce7315be38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ce7315be38_1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ce7315be38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ce7315be38_3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ce7315be38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ce7315be38_3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ce7315be38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
        <p:cNvGrpSpPr/>
        <p:nvPr/>
      </p:nvGrpSpPr>
      <p:grpSpPr>
        <a:xfrm>
          <a:off x="0" y="0"/>
          <a:ext cx="0" cy="0"/>
          <a:chOff x="0" y="0"/>
          <a:chExt cx="0" cy="0"/>
        </a:xfrm>
      </p:grpSpPr>
      <p:sp>
        <p:nvSpPr>
          <p:cNvPr id="1063" name="Google Shape;1063;gce7315be38_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ce7315be38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7a0a4addf4_1_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7a0a4addf4_1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ce7315be38_3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ce7315be38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ce7315be38_3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ce7315be38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
        <p:cNvGrpSpPr/>
        <p:nvPr/>
      </p:nvGrpSpPr>
      <p:grpSpPr>
        <a:xfrm>
          <a:off x="0" y="0"/>
          <a:ext cx="0" cy="0"/>
          <a:chOff x="0" y="0"/>
          <a:chExt cx="0" cy="0"/>
        </a:xfrm>
      </p:grpSpPr>
      <p:sp>
        <p:nvSpPr>
          <p:cNvPr id="1084" name="Google Shape;1084;gce7315be38_3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 name="Google Shape;1085;gce7315be38_3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
        <p:cNvGrpSpPr/>
        <p:nvPr/>
      </p:nvGrpSpPr>
      <p:grpSpPr>
        <a:xfrm>
          <a:off x="0" y="0"/>
          <a:ext cx="0" cy="0"/>
          <a:chOff x="0" y="0"/>
          <a:chExt cx="0" cy="0"/>
        </a:xfrm>
      </p:grpSpPr>
      <p:sp>
        <p:nvSpPr>
          <p:cNvPr id="1091" name="Google Shape;1091;gce7315be38_3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 name="Google Shape;1092;gce7315be38_3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
        <p:cNvGrpSpPr/>
        <p:nvPr/>
      </p:nvGrpSpPr>
      <p:grpSpPr>
        <a:xfrm>
          <a:off x="0" y="0"/>
          <a:ext cx="0" cy="0"/>
          <a:chOff x="0" y="0"/>
          <a:chExt cx="0" cy="0"/>
        </a:xfrm>
      </p:grpSpPr>
      <p:sp>
        <p:nvSpPr>
          <p:cNvPr id="1098" name="Google Shape;1098;gce7315be38_3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 name="Google Shape;1099;gce7315be38_3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ce7315be38_3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ce7315be38_3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
        <p:cNvGrpSpPr/>
        <p:nvPr/>
      </p:nvGrpSpPr>
      <p:grpSpPr>
        <a:xfrm>
          <a:off x="0" y="0"/>
          <a:ext cx="0" cy="0"/>
          <a:chOff x="0" y="0"/>
          <a:chExt cx="0" cy="0"/>
        </a:xfrm>
      </p:grpSpPr>
      <p:sp>
        <p:nvSpPr>
          <p:cNvPr id="1112" name="Google Shape;1112;gce7315be38_3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 name="Google Shape;1113;gce7315be38_3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7a0a4addf4_1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7a0a4addf4_1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7a0a4addf4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7a0a4addf4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cd0219b2b3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cd0219b2b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7a0a4addf4_1_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7a0a4addf4_1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cd0219b2b3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cd0219b2b3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572000" y="1153375"/>
            <a:ext cx="4146000" cy="23712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4572000" y="3528300"/>
            <a:ext cx="4146000" cy="538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600"/>
              <a:buNone/>
              <a:defRPr sz="1600">
                <a:solidFill>
                  <a:schemeClr val="dk1"/>
                </a:solidFill>
              </a:defRPr>
            </a:lvl1pPr>
            <a:lvl2pPr lvl="1">
              <a:lnSpc>
                <a:spcPct val="100000"/>
              </a:lnSpc>
              <a:spcBef>
                <a:spcPts val="0"/>
              </a:spcBef>
              <a:spcAft>
                <a:spcPts val="0"/>
              </a:spcAft>
              <a:buClr>
                <a:schemeClr val="dk1"/>
              </a:buClr>
              <a:buSzPts val="1600"/>
              <a:buNone/>
              <a:defRPr sz="1600">
                <a:solidFill>
                  <a:schemeClr val="dk1"/>
                </a:solidFill>
              </a:defRPr>
            </a:lvl2pPr>
            <a:lvl3pPr lvl="2">
              <a:lnSpc>
                <a:spcPct val="100000"/>
              </a:lnSpc>
              <a:spcBef>
                <a:spcPts val="0"/>
              </a:spcBef>
              <a:spcAft>
                <a:spcPts val="0"/>
              </a:spcAft>
              <a:buClr>
                <a:schemeClr val="dk1"/>
              </a:buClr>
              <a:buSzPts val="1600"/>
              <a:buNone/>
              <a:defRPr sz="1600">
                <a:solidFill>
                  <a:schemeClr val="dk1"/>
                </a:solidFill>
              </a:defRPr>
            </a:lvl3pPr>
            <a:lvl4pPr lvl="3">
              <a:lnSpc>
                <a:spcPct val="100000"/>
              </a:lnSpc>
              <a:spcBef>
                <a:spcPts val="0"/>
              </a:spcBef>
              <a:spcAft>
                <a:spcPts val="0"/>
              </a:spcAft>
              <a:buClr>
                <a:schemeClr val="dk1"/>
              </a:buClr>
              <a:buSzPts val="1600"/>
              <a:buNone/>
              <a:defRPr sz="1600">
                <a:solidFill>
                  <a:schemeClr val="dk1"/>
                </a:solidFill>
              </a:defRPr>
            </a:lvl4pPr>
            <a:lvl5pPr lvl="4">
              <a:lnSpc>
                <a:spcPct val="100000"/>
              </a:lnSpc>
              <a:spcBef>
                <a:spcPts val="0"/>
              </a:spcBef>
              <a:spcAft>
                <a:spcPts val="0"/>
              </a:spcAft>
              <a:buClr>
                <a:schemeClr val="dk1"/>
              </a:buClr>
              <a:buSzPts val="1600"/>
              <a:buNone/>
              <a:defRPr sz="1600">
                <a:solidFill>
                  <a:schemeClr val="dk1"/>
                </a:solidFill>
              </a:defRPr>
            </a:lvl5pPr>
            <a:lvl6pPr lvl="5">
              <a:lnSpc>
                <a:spcPct val="100000"/>
              </a:lnSpc>
              <a:spcBef>
                <a:spcPts val="0"/>
              </a:spcBef>
              <a:spcAft>
                <a:spcPts val="0"/>
              </a:spcAft>
              <a:buClr>
                <a:schemeClr val="dk1"/>
              </a:buClr>
              <a:buSzPts val="1600"/>
              <a:buNone/>
              <a:defRPr sz="1600">
                <a:solidFill>
                  <a:schemeClr val="dk1"/>
                </a:solidFill>
              </a:defRPr>
            </a:lvl6pPr>
            <a:lvl7pPr lvl="6">
              <a:lnSpc>
                <a:spcPct val="100000"/>
              </a:lnSpc>
              <a:spcBef>
                <a:spcPts val="0"/>
              </a:spcBef>
              <a:spcAft>
                <a:spcPts val="0"/>
              </a:spcAft>
              <a:buClr>
                <a:schemeClr val="dk1"/>
              </a:buClr>
              <a:buSzPts val="1600"/>
              <a:buNone/>
              <a:defRPr sz="1600">
                <a:solidFill>
                  <a:schemeClr val="dk1"/>
                </a:solidFill>
              </a:defRPr>
            </a:lvl7pPr>
            <a:lvl8pPr lvl="7">
              <a:lnSpc>
                <a:spcPct val="100000"/>
              </a:lnSpc>
              <a:spcBef>
                <a:spcPts val="0"/>
              </a:spcBef>
              <a:spcAft>
                <a:spcPts val="0"/>
              </a:spcAft>
              <a:buClr>
                <a:schemeClr val="dk1"/>
              </a:buClr>
              <a:buSzPts val="1600"/>
              <a:buNone/>
              <a:defRPr sz="1600">
                <a:solidFill>
                  <a:schemeClr val="dk1"/>
                </a:solidFill>
              </a:defRPr>
            </a:lvl8pPr>
            <a:lvl9pPr lvl="8">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sp>
        <p:nvSpPr>
          <p:cNvPr id="44" name="Google Shape;4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6" name="Google Shape;4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
        <p:nvSpPr>
          <p:cNvPr id="48" name="Google Shape;4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400"/>
              <a:buNone/>
              <a:defRPr sz="2400"/>
            </a:lvl1pPr>
            <a:lvl2pPr lvl="1" algn="ctr">
              <a:spcBef>
                <a:spcPts val="0"/>
              </a:spcBef>
              <a:spcAft>
                <a:spcPts val="0"/>
              </a:spcAft>
              <a:buSzPts val="2400"/>
              <a:buNone/>
              <a:defRPr sz="2400"/>
            </a:lvl2pPr>
            <a:lvl3pPr lvl="2" algn="ctr">
              <a:spcBef>
                <a:spcPts val="0"/>
              </a:spcBef>
              <a:spcAft>
                <a:spcPts val="0"/>
              </a:spcAft>
              <a:buSzPts val="2400"/>
              <a:buNone/>
              <a:defRPr sz="2400"/>
            </a:lvl3pPr>
            <a:lvl4pPr lvl="3" algn="ctr">
              <a:spcBef>
                <a:spcPts val="0"/>
              </a:spcBef>
              <a:spcAft>
                <a:spcPts val="0"/>
              </a:spcAft>
              <a:buSzPts val="2400"/>
              <a:buNone/>
              <a:defRPr sz="2400"/>
            </a:lvl4pPr>
            <a:lvl5pPr lvl="4" algn="ctr">
              <a:spcBef>
                <a:spcPts val="0"/>
              </a:spcBef>
              <a:spcAft>
                <a:spcPts val="0"/>
              </a:spcAft>
              <a:buSzPts val="2400"/>
              <a:buNone/>
              <a:defRPr sz="2400"/>
            </a:lvl5pPr>
            <a:lvl6pPr lvl="5" algn="ctr">
              <a:spcBef>
                <a:spcPts val="0"/>
              </a:spcBef>
              <a:spcAft>
                <a:spcPts val="0"/>
              </a:spcAft>
              <a:buSzPts val="2400"/>
              <a:buNone/>
              <a:defRPr sz="2400"/>
            </a:lvl6pPr>
            <a:lvl7pPr lvl="6" algn="ctr">
              <a:spcBef>
                <a:spcPts val="0"/>
              </a:spcBef>
              <a:spcAft>
                <a:spcPts val="0"/>
              </a:spcAft>
              <a:buSzPts val="2400"/>
              <a:buNone/>
              <a:defRPr sz="2400"/>
            </a:lvl7pPr>
            <a:lvl8pPr lvl="7" algn="ctr">
              <a:spcBef>
                <a:spcPts val="0"/>
              </a:spcBef>
              <a:spcAft>
                <a:spcPts val="0"/>
              </a:spcAft>
              <a:buSzPts val="2400"/>
              <a:buNone/>
              <a:defRPr sz="2400"/>
            </a:lvl8pPr>
            <a:lvl9pPr lvl="8" algn="ctr">
              <a:spcBef>
                <a:spcPts val="0"/>
              </a:spcBef>
              <a:spcAft>
                <a:spcPts val="0"/>
              </a:spcAft>
              <a:buSzPts val="2400"/>
              <a:buNone/>
              <a:defRPr sz="2400"/>
            </a:lvl9pPr>
          </a:lstStyle>
          <a:p>
            <a:endParaRPr/>
          </a:p>
        </p:txBody>
      </p:sp>
      <p:sp>
        <p:nvSpPr>
          <p:cNvPr id="18" name="Google Shape;1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9" name="Google Shape;29;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3" name="Google Shape;3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
        <p:cNvGrpSpPr/>
        <p:nvPr/>
      </p:nvGrpSpPr>
      <p:grpSpPr>
        <a:xfrm>
          <a:off x="0" y="0"/>
          <a:ext cx="0" cy="0"/>
          <a:chOff x="0" y="0"/>
          <a:chExt cx="0" cy="0"/>
        </a:xfrm>
      </p:grpSpPr>
      <p:sp>
        <p:nvSpPr>
          <p:cNvPr id="35" name="Google Shape;35;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7" name="Google Shape;37;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8" name="Google Shape;38;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sp>
        <p:nvSpPr>
          <p:cNvPr id="41" name="Google Shape;41;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2" name="Google Shape;42;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0400"/>
            <a:ext cx="8229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57200" y="1152475"/>
            <a:ext cx="8229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Google Shape;53;p13"/>
          <p:cNvSpPr txBox="1">
            <a:spLocks noGrp="1"/>
          </p:cNvSpPr>
          <p:nvPr>
            <p:ph type="ctrTitle"/>
          </p:nvPr>
        </p:nvSpPr>
        <p:spPr>
          <a:xfrm>
            <a:off x="4572000" y="1153375"/>
            <a:ext cx="4146000" cy="237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Telemarketing Data Analysis</a:t>
            </a:r>
            <a:endParaRPr/>
          </a:p>
        </p:txBody>
      </p:sp>
      <p:sp>
        <p:nvSpPr>
          <p:cNvPr id="54" name="Google Shape;54;p13"/>
          <p:cNvSpPr txBox="1">
            <a:spLocks noGrp="1"/>
          </p:cNvSpPr>
          <p:nvPr>
            <p:ph type="subTitle" idx="1"/>
          </p:nvPr>
        </p:nvSpPr>
        <p:spPr>
          <a:xfrm>
            <a:off x="4430500" y="3441625"/>
            <a:ext cx="4526400" cy="161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latin typeface="Fira Sans Extra Condensed"/>
                <a:ea typeface="Fira Sans Extra Condensed"/>
                <a:cs typeface="Fira Sans Extra Condensed"/>
                <a:sym typeface="Fira Sans Extra Condensed"/>
              </a:rPr>
              <a:t>Presenters:</a:t>
            </a:r>
            <a:endParaRPr sz="1400">
              <a:latin typeface="Fira Sans Extra Condensed"/>
              <a:ea typeface="Fira Sans Extra Condensed"/>
              <a:cs typeface="Fira Sans Extra Condensed"/>
              <a:sym typeface="Fira Sans Extra Condensed"/>
            </a:endParaRPr>
          </a:p>
          <a:p>
            <a:pPr marL="457200" lvl="0" indent="-317500" algn="l" rtl="0">
              <a:lnSpc>
                <a:spcPct val="115000"/>
              </a:lnSpc>
              <a:spcBef>
                <a:spcPts val="0"/>
              </a:spcBef>
              <a:spcAft>
                <a:spcPts val="0"/>
              </a:spcAft>
              <a:buSzPts val="1400"/>
              <a:buFont typeface="Fira Sans Extra Condensed"/>
              <a:buAutoNum type="arabicPeriod"/>
            </a:pPr>
            <a:r>
              <a:rPr lang="en-GB" sz="1400">
                <a:latin typeface="Fira Sans Extra Condensed"/>
                <a:ea typeface="Fira Sans Extra Condensed"/>
                <a:cs typeface="Fira Sans Extra Condensed"/>
                <a:sym typeface="Fira Sans Extra Condensed"/>
              </a:rPr>
              <a:t>LOH XIN YANG SITTIPHAN</a:t>
            </a:r>
            <a:endParaRPr sz="1400">
              <a:latin typeface="Fira Sans Extra Condensed"/>
              <a:ea typeface="Fira Sans Extra Condensed"/>
              <a:cs typeface="Fira Sans Extra Condensed"/>
              <a:sym typeface="Fira Sans Extra Condensed"/>
            </a:endParaRPr>
          </a:p>
          <a:p>
            <a:pPr marL="457200" lvl="0" indent="-317500" algn="l" rtl="0">
              <a:lnSpc>
                <a:spcPct val="115000"/>
              </a:lnSpc>
              <a:spcBef>
                <a:spcPts val="0"/>
              </a:spcBef>
              <a:spcAft>
                <a:spcPts val="0"/>
              </a:spcAft>
              <a:buSzPts val="1400"/>
              <a:buFont typeface="Fira Sans Extra Condensed"/>
              <a:buAutoNum type="arabicPeriod"/>
            </a:pPr>
            <a:r>
              <a:rPr lang="en-GB" sz="1400">
                <a:latin typeface="Fira Sans Extra Condensed"/>
                <a:ea typeface="Fira Sans Extra Condensed"/>
                <a:cs typeface="Fira Sans Extra Condensed"/>
                <a:sym typeface="Fira Sans Extra Condensed"/>
              </a:rPr>
              <a:t>VENKAT SUBRAMANIAN</a:t>
            </a:r>
            <a:endParaRPr sz="1400">
              <a:latin typeface="Fira Sans Extra Condensed"/>
              <a:ea typeface="Fira Sans Extra Condensed"/>
              <a:cs typeface="Fira Sans Extra Condensed"/>
              <a:sym typeface="Fira Sans Extra Condensed"/>
            </a:endParaRPr>
          </a:p>
          <a:p>
            <a:pPr marL="457200" lvl="0" indent="-317500" algn="l" rtl="0">
              <a:lnSpc>
                <a:spcPct val="115000"/>
              </a:lnSpc>
              <a:spcBef>
                <a:spcPts val="0"/>
              </a:spcBef>
              <a:spcAft>
                <a:spcPts val="0"/>
              </a:spcAft>
              <a:buSzPts val="1400"/>
              <a:buFont typeface="Fira Sans Extra Condensed"/>
              <a:buAutoNum type="arabicPeriod"/>
            </a:pPr>
            <a:r>
              <a:rPr lang="en-GB" sz="1400">
                <a:latin typeface="Fira Sans Extra Condensed"/>
                <a:ea typeface="Fira Sans Extra Condensed"/>
                <a:cs typeface="Fira Sans Extra Condensed"/>
                <a:sym typeface="Fira Sans Extra Condensed"/>
              </a:rPr>
              <a:t>MAPLE LIM YIN YIN</a:t>
            </a:r>
            <a:endParaRPr sz="1400">
              <a:latin typeface="Fira Sans Extra Condensed"/>
              <a:ea typeface="Fira Sans Extra Condensed"/>
              <a:cs typeface="Fira Sans Extra Condensed"/>
              <a:sym typeface="Fira Sans Extra Condensed"/>
            </a:endParaRPr>
          </a:p>
          <a:p>
            <a:pPr marL="457200" lvl="0" indent="-317500" algn="l" rtl="0">
              <a:lnSpc>
                <a:spcPct val="115000"/>
              </a:lnSpc>
              <a:spcBef>
                <a:spcPts val="0"/>
              </a:spcBef>
              <a:spcAft>
                <a:spcPts val="0"/>
              </a:spcAft>
              <a:buSzPts val="1400"/>
              <a:buFont typeface="Fira Sans Extra Condensed"/>
              <a:buAutoNum type="arabicPeriod"/>
            </a:pPr>
            <a:r>
              <a:rPr lang="en-GB" sz="1400">
                <a:latin typeface="Fira Sans Extra Condensed"/>
                <a:ea typeface="Fira Sans Extra Condensed"/>
                <a:cs typeface="Fira Sans Extra Condensed"/>
                <a:sym typeface="Fira Sans Extra Condensed"/>
              </a:rPr>
              <a:t>SITTI NURARFAZIRAH BINTE SHEIKH ARZIMI</a:t>
            </a:r>
            <a:endParaRPr sz="1400">
              <a:latin typeface="Fira Sans Extra Condensed"/>
              <a:ea typeface="Fira Sans Extra Condensed"/>
              <a:cs typeface="Fira Sans Extra Condensed"/>
              <a:sym typeface="Fira Sans Extra Condensed"/>
            </a:endParaRPr>
          </a:p>
          <a:p>
            <a:pPr marL="457200" lvl="0" indent="-317500" algn="l" rtl="0">
              <a:lnSpc>
                <a:spcPct val="115000"/>
              </a:lnSpc>
              <a:spcBef>
                <a:spcPts val="0"/>
              </a:spcBef>
              <a:spcAft>
                <a:spcPts val="0"/>
              </a:spcAft>
              <a:buSzPts val="1400"/>
              <a:buFont typeface="Fira Sans Extra Condensed"/>
              <a:buAutoNum type="arabicPeriod"/>
            </a:pPr>
            <a:r>
              <a:rPr lang="en-GB" sz="1400">
                <a:latin typeface="Fira Sans Extra Condensed"/>
                <a:ea typeface="Fira Sans Extra Condensed"/>
                <a:cs typeface="Fira Sans Extra Condensed"/>
                <a:sym typeface="Fira Sans Extra Condensed"/>
              </a:rPr>
              <a:t>CHEE WEI KIAT COLIN</a:t>
            </a:r>
            <a:endParaRPr sz="1400">
              <a:latin typeface="Fira Sans Extra Condensed"/>
              <a:ea typeface="Fira Sans Extra Condensed"/>
              <a:cs typeface="Fira Sans Extra Condensed"/>
              <a:sym typeface="Fira Sans Extra Condensed"/>
            </a:endParaRPr>
          </a:p>
          <a:p>
            <a:pPr marL="0" lvl="0" indent="0" algn="l" rtl="0">
              <a:lnSpc>
                <a:spcPct val="115000"/>
              </a:lnSpc>
              <a:spcBef>
                <a:spcPts val="0"/>
              </a:spcBef>
              <a:spcAft>
                <a:spcPts val="0"/>
              </a:spcAft>
              <a:buClr>
                <a:schemeClr val="dk1"/>
              </a:buClr>
              <a:buSzPts val="1100"/>
              <a:buFont typeface="Arial"/>
              <a:buNone/>
            </a:pPr>
            <a:endParaRPr sz="1400">
              <a:latin typeface="Fira Sans Extra Condensed"/>
              <a:ea typeface="Fira Sans Extra Condensed"/>
              <a:cs typeface="Fira Sans Extra Condensed"/>
              <a:sym typeface="Fira Sans Extra Condensed"/>
            </a:endParaRPr>
          </a:p>
          <a:p>
            <a:pPr marL="0" lvl="0" indent="0" algn="l" rtl="0">
              <a:spcBef>
                <a:spcPts val="0"/>
              </a:spcBef>
              <a:spcAft>
                <a:spcPts val="0"/>
              </a:spcAft>
              <a:buNone/>
            </a:pPr>
            <a:endParaRPr sz="1400"/>
          </a:p>
        </p:txBody>
      </p:sp>
      <p:grpSp>
        <p:nvGrpSpPr>
          <p:cNvPr id="55" name="Google Shape;55;p13"/>
          <p:cNvGrpSpPr/>
          <p:nvPr/>
        </p:nvGrpSpPr>
        <p:grpSpPr>
          <a:xfrm>
            <a:off x="457200" y="682538"/>
            <a:ext cx="3413031" cy="3778428"/>
            <a:chOff x="457200" y="682538"/>
            <a:chExt cx="3413031" cy="3778428"/>
          </a:xfrm>
        </p:grpSpPr>
        <p:grpSp>
          <p:nvGrpSpPr>
            <p:cNvPr id="56" name="Google Shape;56;p13"/>
            <p:cNvGrpSpPr/>
            <p:nvPr/>
          </p:nvGrpSpPr>
          <p:grpSpPr>
            <a:xfrm>
              <a:off x="2716343" y="1450280"/>
              <a:ext cx="1153888" cy="1144902"/>
              <a:chOff x="2716344" y="1450280"/>
              <a:chExt cx="1153888" cy="1144902"/>
            </a:xfrm>
          </p:grpSpPr>
          <p:sp>
            <p:nvSpPr>
              <p:cNvPr id="57" name="Google Shape;57;p13"/>
              <p:cNvSpPr/>
              <p:nvPr/>
            </p:nvSpPr>
            <p:spPr>
              <a:xfrm>
                <a:off x="3180766" y="1450280"/>
                <a:ext cx="216921" cy="141339"/>
              </a:xfrm>
              <a:custGeom>
                <a:avLst/>
                <a:gdLst/>
                <a:ahLst/>
                <a:cxnLst/>
                <a:rect l="l" t="t" r="r" b="b"/>
                <a:pathLst>
                  <a:path w="8082" h="5266" extrusionOk="0">
                    <a:moveTo>
                      <a:pt x="1677" y="1"/>
                    </a:moveTo>
                    <a:lnTo>
                      <a:pt x="1375" y="34"/>
                    </a:lnTo>
                    <a:lnTo>
                      <a:pt x="973" y="403"/>
                    </a:lnTo>
                    <a:lnTo>
                      <a:pt x="872" y="671"/>
                    </a:lnTo>
                    <a:lnTo>
                      <a:pt x="0" y="5265"/>
                    </a:lnTo>
                    <a:lnTo>
                      <a:pt x="8082" y="5265"/>
                    </a:lnTo>
                    <a:lnTo>
                      <a:pt x="7210" y="671"/>
                    </a:lnTo>
                    <a:lnTo>
                      <a:pt x="7109" y="403"/>
                    </a:lnTo>
                    <a:lnTo>
                      <a:pt x="6674" y="34"/>
                    </a:lnTo>
                    <a:lnTo>
                      <a:pt x="6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p:nvPr/>
            </p:nvSpPr>
            <p:spPr>
              <a:xfrm>
                <a:off x="2833342" y="1567278"/>
                <a:ext cx="227737" cy="227737"/>
              </a:xfrm>
              <a:custGeom>
                <a:avLst/>
                <a:gdLst/>
                <a:ahLst/>
                <a:cxnLst/>
                <a:rect l="l" t="t" r="r" b="b"/>
                <a:pathLst>
                  <a:path w="8485" h="8485" extrusionOk="0">
                    <a:moveTo>
                      <a:pt x="4360" y="1"/>
                    </a:moveTo>
                    <a:lnTo>
                      <a:pt x="3790" y="35"/>
                    </a:lnTo>
                    <a:lnTo>
                      <a:pt x="3555" y="236"/>
                    </a:lnTo>
                    <a:lnTo>
                      <a:pt x="2013" y="1778"/>
                    </a:lnTo>
                    <a:lnTo>
                      <a:pt x="1778" y="2013"/>
                    </a:lnTo>
                    <a:lnTo>
                      <a:pt x="235" y="3556"/>
                    </a:lnTo>
                    <a:lnTo>
                      <a:pt x="68" y="3790"/>
                    </a:lnTo>
                    <a:lnTo>
                      <a:pt x="1" y="4360"/>
                    </a:lnTo>
                    <a:lnTo>
                      <a:pt x="135" y="4595"/>
                    </a:lnTo>
                    <a:lnTo>
                      <a:pt x="2750" y="8485"/>
                    </a:lnTo>
                    <a:lnTo>
                      <a:pt x="5534" y="5735"/>
                    </a:lnTo>
                    <a:lnTo>
                      <a:pt x="5735" y="5500"/>
                    </a:lnTo>
                    <a:lnTo>
                      <a:pt x="8484" y="2751"/>
                    </a:lnTo>
                    <a:lnTo>
                      <a:pt x="4595" y="135"/>
                    </a:lnTo>
                    <a:lnTo>
                      <a:pt x="43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2716343" y="1914700"/>
                <a:ext cx="141313" cy="216948"/>
              </a:xfrm>
              <a:custGeom>
                <a:avLst/>
                <a:gdLst/>
                <a:ahLst/>
                <a:cxnLst/>
                <a:rect l="l" t="t" r="r" b="b"/>
                <a:pathLst>
                  <a:path w="5265" h="8083" extrusionOk="0">
                    <a:moveTo>
                      <a:pt x="5265" y="1"/>
                    </a:moveTo>
                    <a:lnTo>
                      <a:pt x="671" y="873"/>
                    </a:lnTo>
                    <a:lnTo>
                      <a:pt x="403" y="940"/>
                    </a:lnTo>
                    <a:lnTo>
                      <a:pt x="34" y="1376"/>
                    </a:lnTo>
                    <a:lnTo>
                      <a:pt x="0" y="1678"/>
                    </a:lnTo>
                    <a:lnTo>
                      <a:pt x="0" y="3891"/>
                    </a:lnTo>
                    <a:lnTo>
                      <a:pt x="0" y="4193"/>
                    </a:lnTo>
                    <a:lnTo>
                      <a:pt x="0" y="6372"/>
                    </a:lnTo>
                    <a:lnTo>
                      <a:pt x="34" y="6674"/>
                    </a:lnTo>
                    <a:lnTo>
                      <a:pt x="403" y="7110"/>
                    </a:lnTo>
                    <a:lnTo>
                      <a:pt x="671" y="7177"/>
                    </a:lnTo>
                    <a:lnTo>
                      <a:pt x="5265" y="8082"/>
                    </a:lnTo>
                    <a:lnTo>
                      <a:pt x="5265" y="4193"/>
                    </a:lnTo>
                    <a:lnTo>
                      <a:pt x="5265" y="3891"/>
                    </a:lnTo>
                    <a:lnTo>
                      <a:pt x="52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2833342" y="2250419"/>
                <a:ext cx="227737" cy="227737"/>
              </a:xfrm>
              <a:custGeom>
                <a:avLst/>
                <a:gdLst/>
                <a:ahLst/>
                <a:cxnLst/>
                <a:rect l="l" t="t" r="r" b="b"/>
                <a:pathLst>
                  <a:path w="8485" h="8485" extrusionOk="0">
                    <a:moveTo>
                      <a:pt x="2750" y="1"/>
                    </a:moveTo>
                    <a:lnTo>
                      <a:pt x="135" y="3891"/>
                    </a:lnTo>
                    <a:lnTo>
                      <a:pt x="1" y="4159"/>
                    </a:lnTo>
                    <a:lnTo>
                      <a:pt x="68" y="4695"/>
                    </a:lnTo>
                    <a:lnTo>
                      <a:pt x="235" y="4930"/>
                    </a:lnTo>
                    <a:lnTo>
                      <a:pt x="1778" y="6506"/>
                    </a:lnTo>
                    <a:lnTo>
                      <a:pt x="2013" y="6707"/>
                    </a:lnTo>
                    <a:lnTo>
                      <a:pt x="3555" y="8250"/>
                    </a:lnTo>
                    <a:lnTo>
                      <a:pt x="3790" y="8451"/>
                    </a:lnTo>
                    <a:lnTo>
                      <a:pt x="4360" y="8485"/>
                    </a:lnTo>
                    <a:lnTo>
                      <a:pt x="4595" y="8351"/>
                    </a:lnTo>
                    <a:lnTo>
                      <a:pt x="8484" y="5735"/>
                    </a:lnTo>
                    <a:lnTo>
                      <a:pt x="5735" y="2985"/>
                    </a:lnTo>
                    <a:lnTo>
                      <a:pt x="5534" y="2784"/>
                    </a:lnTo>
                    <a:lnTo>
                      <a:pt x="2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p:nvPr/>
            </p:nvSpPr>
            <p:spPr>
              <a:xfrm>
                <a:off x="3180766" y="2453843"/>
                <a:ext cx="216921" cy="141339"/>
              </a:xfrm>
              <a:custGeom>
                <a:avLst/>
                <a:gdLst/>
                <a:ahLst/>
                <a:cxnLst/>
                <a:rect l="l" t="t" r="r" b="b"/>
                <a:pathLst>
                  <a:path w="8082" h="5266" extrusionOk="0">
                    <a:moveTo>
                      <a:pt x="0" y="0"/>
                    </a:moveTo>
                    <a:lnTo>
                      <a:pt x="872" y="4594"/>
                    </a:lnTo>
                    <a:lnTo>
                      <a:pt x="973" y="4863"/>
                    </a:lnTo>
                    <a:lnTo>
                      <a:pt x="1375" y="5232"/>
                    </a:lnTo>
                    <a:lnTo>
                      <a:pt x="1677" y="5265"/>
                    </a:lnTo>
                    <a:lnTo>
                      <a:pt x="6372" y="5265"/>
                    </a:lnTo>
                    <a:lnTo>
                      <a:pt x="6674" y="5232"/>
                    </a:lnTo>
                    <a:lnTo>
                      <a:pt x="7109" y="4863"/>
                    </a:lnTo>
                    <a:lnTo>
                      <a:pt x="7210" y="4594"/>
                    </a:lnTo>
                    <a:lnTo>
                      <a:pt x="80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a:off x="3517373" y="2250419"/>
                <a:ext cx="226852" cy="227737"/>
              </a:xfrm>
              <a:custGeom>
                <a:avLst/>
                <a:gdLst/>
                <a:ahLst/>
                <a:cxnLst/>
                <a:rect l="l" t="t" r="r" b="b"/>
                <a:pathLst>
                  <a:path w="8452" h="8485" extrusionOk="0">
                    <a:moveTo>
                      <a:pt x="5702" y="1"/>
                    </a:moveTo>
                    <a:lnTo>
                      <a:pt x="2952" y="2784"/>
                    </a:lnTo>
                    <a:lnTo>
                      <a:pt x="2751" y="2985"/>
                    </a:lnTo>
                    <a:lnTo>
                      <a:pt x="1" y="5735"/>
                    </a:lnTo>
                    <a:lnTo>
                      <a:pt x="3857" y="8351"/>
                    </a:lnTo>
                    <a:lnTo>
                      <a:pt x="4125" y="8485"/>
                    </a:lnTo>
                    <a:lnTo>
                      <a:pt x="4662" y="8451"/>
                    </a:lnTo>
                    <a:lnTo>
                      <a:pt x="4897" y="8250"/>
                    </a:lnTo>
                    <a:lnTo>
                      <a:pt x="6473" y="6707"/>
                    </a:lnTo>
                    <a:lnTo>
                      <a:pt x="6674" y="6506"/>
                    </a:lnTo>
                    <a:lnTo>
                      <a:pt x="8250" y="4930"/>
                    </a:lnTo>
                    <a:lnTo>
                      <a:pt x="8418" y="4695"/>
                    </a:lnTo>
                    <a:lnTo>
                      <a:pt x="8451" y="4159"/>
                    </a:lnTo>
                    <a:lnTo>
                      <a:pt x="8351" y="3891"/>
                    </a:lnTo>
                    <a:lnTo>
                      <a:pt x="57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a:off x="3517373" y="1567278"/>
                <a:ext cx="226852" cy="227737"/>
              </a:xfrm>
              <a:custGeom>
                <a:avLst/>
                <a:gdLst/>
                <a:ahLst/>
                <a:cxnLst/>
                <a:rect l="l" t="t" r="r" b="b"/>
                <a:pathLst>
                  <a:path w="8452" h="8485" extrusionOk="0">
                    <a:moveTo>
                      <a:pt x="4125" y="1"/>
                    </a:moveTo>
                    <a:lnTo>
                      <a:pt x="3857" y="135"/>
                    </a:lnTo>
                    <a:lnTo>
                      <a:pt x="1" y="2751"/>
                    </a:lnTo>
                    <a:lnTo>
                      <a:pt x="2751" y="5500"/>
                    </a:lnTo>
                    <a:lnTo>
                      <a:pt x="2952" y="5735"/>
                    </a:lnTo>
                    <a:lnTo>
                      <a:pt x="5702" y="8485"/>
                    </a:lnTo>
                    <a:lnTo>
                      <a:pt x="8351" y="4595"/>
                    </a:lnTo>
                    <a:lnTo>
                      <a:pt x="8451" y="4360"/>
                    </a:lnTo>
                    <a:lnTo>
                      <a:pt x="8418" y="3790"/>
                    </a:lnTo>
                    <a:lnTo>
                      <a:pt x="8250" y="3556"/>
                    </a:lnTo>
                    <a:lnTo>
                      <a:pt x="6674" y="2013"/>
                    </a:lnTo>
                    <a:lnTo>
                      <a:pt x="6473" y="1778"/>
                    </a:lnTo>
                    <a:lnTo>
                      <a:pt x="4897" y="236"/>
                    </a:lnTo>
                    <a:lnTo>
                      <a:pt x="4662" y="35"/>
                    </a:lnTo>
                    <a:lnTo>
                      <a:pt x="41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p:nvPr/>
            </p:nvSpPr>
            <p:spPr>
              <a:xfrm>
                <a:off x="2802743" y="1536679"/>
                <a:ext cx="972950" cy="972064"/>
              </a:xfrm>
              <a:custGeom>
                <a:avLst/>
                <a:gdLst/>
                <a:ahLst/>
                <a:cxnLst/>
                <a:rect l="l" t="t" r="r" b="b"/>
                <a:pathLst>
                  <a:path w="36250" h="36217" extrusionOk="0">
                    <a:moveTo>
                      <a:pt x="18108" y="8183"/>
                    </a:moveTo>
                    <a:lnTo>
                      <a:pt x="19148" y="8217"/>
                    </a:lnTo>
                    <a:lnTo>
                      <a:pt x="21059" y="8619"/>
                    </a:lnTo>
                    <a:lnTo>
                      <a:pt x="22837" y="9390"/>
                    </a:lnTo>
                    <a:lnTo>
                      <a:pt x="24446" y="10463"/>
                    </a:lnTo>
                    <a:lnTo>
                      <a:pt x="25788" y="11805"/>
                    </a:lnTo>
                    <a:lnTo>
                      <a:pt x="26861" y="13381"/>
                    </a:lnTo>
                    <a:lnTo>
                      <a:pt x="27598" y="15158"/>
                    </a:lnTo>
                    <a:lnTo>
                      <a:pt x="28001" y="17103"/>
                    </a:lnTo>
                    <a:lnTo>
                      <a:pt x="28034" y="18109"/>
                    </a:lnTo>
                    <a:lnTo>
                      <a:pt x="28001" y="19115"/>
                    </a:lnTo>
                    <a:lnTo>
                      <a:pt x="27598" y="21060"/>
                    </a:lnTo>
                    <a:lnTo>
                      <a:pt x="26861" y="22837"/>
                    </a:lnTo>
                    <a:lnTo>
                      <a:pt x="25788" y="24413"/>
                    </a:lnTo>
                    <a:lnTo>
                      <a:pt x="24446" y="25788"/>
                    </a:lnTo>
                    <a:lnTo>
                      <a:pt x="22837" y="26861"/>
                    </a:lnTo>
                    <a:lnTo>
                      <a:pt x="21059" y="27599"/>
                    </a:lnTo>
                    <a:lnTo>
                      <a:pt x="19148" y="28001"/>
                    </a:lnTo>
                    <a:lnTo>
                      <a:pt x="18108" y="28035"/>
                    </a:lnTo>
                    <a:lnTo>
                      <a:pt x="17102" y="28001"/>
                    </a:lnTo>
                    <a:lnTo>
                      <a:pt x="15157" y="27599"/>
                    </a:lnTo>
                    <a:lnTo>
                      <a:pt x="13380" y="26861"/>
                    </a:lnTo>
                    <a:lnTo>
                      <a:pt x="11804" y="25788"/>
                    </a:lnTo>
                    <a:lnTo>
                      <a:pt x="10463" y="24413"/>
                    </a:lnTo>
                    <a:lnTo>
                      <a:pt x="9390" y="22837"/>
                    </a:lnTo>
                    <a:lnTo>
                      <a:pt x="8618" y="21060"/>
                    </a:lnTo>
                    <a:lnTo>
                      <a:pt x="8216" y="19115"/>
                    </a:lnTo>
                    <a:lnTo>
                      <a:pt x="8183" y="18109"/>
                    </a:lnTo>
                    <a:lnTo>
                      <a:pt x="8216" y="17103"/>
                    </a:lnTo>
                    <a:lnTo>
                      <a:pt x="8618" y="15158"/>
                    </a:lnTo>
                    <a:lnTo>
                      <a:pt x="9390" y="13381"/>
                    </a:lnTo>
                    <a:lnTo>
                      <a:pt x="10463" y="11805"/>
                    </a:lnTo>
                    <a:lnTo>
                      <a:pt x="11804" y="10463"/>
                    </a:lnTo>
                    <a:lnTo>
                      <a:pt x="13380" y="9390"/>
                    </a:lnTo>
                    <a:lnTo>
                      <a:pt x="15157" y="8619"/>
                    </a:lnTo>
                    <a:lnTo>
                      <a:pt x="17102" y="8217"/>
                    </a:lnTo>
                    <a:lnTo>
                      <a:pt x="18108" y="8183"/>
                    </a:lnTo>
                    <a:close/>
                    <a:moveTo>
                      <a:pt x="17169" y="1"/>
                    </a:moveTo>
                    <a:lnTo>
                      <a:pt x="15359" y="202"/>
                    </a:lnTo>
                    <a:lnTo>
                      <a:pt x="13581" y="571"/>
                    </a:lnTo>
                    <a:lnTo>
                      <a:pt x="11871" y="1074"/>
                    </a:lnTo>
                    <a:lnTo>
                      <a:pt x="10262" y="1778"/>
                    </a:lnTo>
                    <a:lnTo>
                      <a:pt x="8719" y="2616"/>
                    </a:lnTo>
                    <a:lnTo>
                      <a:pt x="7277" y="3589"/>
                    </a:lnTo>
                    <a:lnTo>
                      <a:pt x="5936" y="4696"/>
                    </a:lnTo>
                    <a:lnTo>
                      <a:pt x="4695" y="5936"/>
                    </a:lnTo>
                    <a:lnTo>
                      <a:pt x="3588" y="7278"/>
                    </a:lnTo>
                    <a:lnTo>
                      <a:pt x="2616" y="8720"/>
                    </a:lnTo>
                    <a:lnTo>
                      <a:pt x="1778" y="10262"/>
                    </a:lnTo>
                    <a:lnTo>
                      <a:pt x="1107" y="11872"/>
                    </a:lnTo>
                    <a:lnTo>
                      <a:pt x="570" y="13582"/>
                    </a:lnTo>
                    <a:lnTo>
                      <a:pt x="202" y="15359"/>
                    </a:lnTo>
                    <a:lnTo>
                      <a:pt x="0" y="17170"/>
                    </a:lnTo>
                    <a:lnTo>
                      <a:pt x="0" y="18109"/>
                    </a:lnTo>
                    <a:lnTo>
                      <a:pt x="0" y="19048"/>
                    </a:lnTo>
                    <a:lnTo>
                      <a:pt x="202" y="20859"/>
                    </a:lnTo>
                    <a:lnTo>
                      <a:pt x="570" y="22636"/>
                    </a:lnTo>
                    <a:lnTo>
                      <a:pt x="1107" y="24346"/>
                    </a:lnTo>
                    <a:lnTo>
                      <a:pt x="1778" y="25956"/>
                    </a:lnTo>
                    <a:lnTo>
                      <a:pt x="2616" y="27498"/>
                    </a:lnTo>
                    <a:lnTo>
                      <a:pt x="3588" y="28940"/>
                    </a:lnTo>
                    <a:lnTo>
                      <a:pt x="4695" y="30315"/>
                    </a:lnTo>
                    <a:lnTo>
                      <a:pt x="5936" y="31522"/>
                    </a:lnTo>
                    <a:lnTo>
                      <a:pt x="7277" y="32629"/>
                    </a:lnTo>
                    <a:lnTo>
                      <a:pt x="8719" y="33601"/>
                    </a:lnTo>
                    <a:lnTo>
                      <a:pt x="10262" y="34440"/>
                    </a:lnTo>
                    <a:lnTo>
                      <a:pt x="11871" y="35144"/>
                    </a:lnTo>
                    <a:lnTo>
                      <a:pt x="13581" y="35680"/>
                    </a:lnTo>
                    <a:lnTo>
                      <a:pt x="15359" y="36016"/>
                    </a:lnTo>
                    <a:lnTo>
                      <a:pt x="17169" y="36217"/>
                    </a:lnTo>
                    <a:lnTo>
                      <a:pt x="19047" y="36217"/>
                    </a:lnTo>
                    <a:lnTo>
                      <a:pt x="20892" y="36016"/>
                    </a:lnTo>
                    <a:lnTo>
                      <a:pt x="22635" y="35680"/>
                    </a:lnTo>
                    <a:lnTo>
                      <a:pt x="24346" y="35144"/>
                    </a:lnTo>
                    <a:lnTo>
                      <a:pt x="25989" y="34440"/>
                    </a:lnTo>
                    <a:lnTo>
                      <a:pt x="27531" y="33601"/>
                    </a:lnTo>
                    <a:lnTo>
                      <a:pt x="28973" y="32629"/>
                    </a:lnTo>
                    <a:lnTo>
                      <a:pt x="30315" y="31522"/>
                    </a:lnTo>
                    <a:lnTo>
                      <a:pt x="31522" y="30315"/>
                    </a:lnTo>
                    <a:lnTo>
                      <a:pt x="32628" y="28940"/>
                    </a:lnTo>
                    <a:lnTo>
                      <a:pt x="33601" y="27498"/>
                    </a:lnTo>
                    <a:lnTo>
                      <a:pt x="34439" y="25956"/>
                    </a:lnTo>
                    <a:lnTo>
                      <a:pt x="35143" y="24346"/>
                    </a:lnTo>
                    <a:lnTo>
                      <a:pt x="35680" y="22636"/>
                    </a:lnTo>
                    <a:lnTo>
                      <a:pt x="36049" y="20859"/>
                    </a:lnTo>
                    <a:lnTo>
                      <a:pt x="36216" y="19048"/>
                    </a:lnTo>
                    <a:lnTo>
                      <a:pt x="36250" y="18109"/>
                    </a:lnTo>
                    <a:lnTo>
                      <a:pt x="36216" y="17170"/>
                    </a:lnTo>
                    <a:lnTo>
                      <a:pt x="36049" y="15359"/>
                    </a:lnTo>
                    <a:lnTo>
                      <a:pt x="35680" y="13582"/>
                    </a:lnTo>
                    <a:lnTo>
                      <a:pt x="35143" y="11872"/>
                    </a:lnTo>
                    <a:lnTo>
                      <a:pt x="34439" y="10262"/>
                    </a:lnTo>
                    <a:lnTo>
                      <a:pt x="33601" y="8720"/>
                    </a:lnTo>
                    <a:lnTo>
                      <a:pt x="32628" y="7278"/>
                    </a:lnTo>
                    <a:lnTo>
                      <a:pt x="31522" y="5936"/>
                    </a:lnTo>
                    <a:lnTo>
                      <a:pt x="30315" y="4696"/>
                    </a:lnTo>
                    <a:lnTo>
                      <a:pt x="28973" y="3589"/>
                    </a:lnTo>
                    <a:lnTo>
                      <a:pt x="27531" y="2616"/>
                    </a:lnTo>
                    <a:lnTo>
                      <a:pt x="25989" y="1778"/>
                    </a:lnTo>
                    <a:lnTo>
                      <a:pt x="24346" y="1074"/>
                    </a:lnTo>
                    <a:lnTo>
                      <a:pt x="22635" y="571"/>
                    </a:lnTo>
                    <a:lnTo>
                      <a:pt x="20892" y="202"/>
                    </a:lnTo>
                    <a:lnTo>
                      <a:pt x="190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p:nvPr/>
            </p:nvSpPr>
            <p:spPr>
              <a:xfrm rot="10800000">
                <a:off x="3728918" y="1914700"/>
                <a:ext cx="141313" cy="216948"/>
              </a:xfrm>
              <a:custGeom>
                <a:avLst/>
                <a:gdLst/>
                <a:ahLst/>
                <a:cxnLst/>
                <a:rect l="l" t="t" r="r" b="b"/>
                <a:pathLst>
                  <a:path w="5265" h="8083" extrusionOk="0">
                    <a:moveTo>
                      <a:pt x="5265" y="1"/>
                    </a:moveTo>
                    <a:lnTo>
                      <a:pt x="671" y="873"/>
                    </a:lnTo>
                    <a:lnTo>
                      <a:pt x="403" y="940"/>
                    </a:lnTo>
                    <a:lnTo>
                      <a:pt x="34" y="1376"/>
                    </a:lnTo>
                    <a:lnTo>
                      <a:pt x="0" y="1678"/>
                    </a:lnTo>
                    <a:lnTo>
                      <a:pt x="0" y="3891"/>
                    </a:lnTo>
                    <a:lnTo>
                      <a:pt x="0" y="4193"/>
                    </a:lnTo>
                    <a:lnTo>
                      <a:pt x="0" y="6372"/>
                    </a:lnTo>
                    <a:lnTo>
                      <a:pt x="34" y="6674"/>
                    </a:lnTo>
                    <a:lnTo>
                      <a:pt x="403" y="7110"/>
                    </a:lnTo>
                    <a:lnTo>
                      <a:pt x="671" y="7177"/>
                    </a:lnTo>
                    <a:lnTo>
                      <a:pt x="5265" y="8082"/>
                    </a:lnTo>
                    <a:lnTo>
                      <a:pt x="5265" y="4193"/>
                    </a:lnTo>
                    <a:lnTo>
                      <a:pt x="5265" y="3891"/>
                    </a:lnTo>
                    <a:lnTo>
                      <a:pt x="52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13"/>
            <p:cNvSpPr/>
            <p:nvPr/>
          </p:nvSpPr>
          <p:spPr>
            <a:xfrm>
              <a:off x="2565312" y="682538"/>
              <a:ext cx="171937" cy="199824"/>
            </a:xfrm>
            <a:custGeom>
              <a:avLst/>
              <a:gdLst/>
              <a:ahLst/>
              <a:cxnLst/>
              <a:rect l="l" t="t" r="r" b="b"/>
              <a:pathLst>
                <a:path w="6406" h="7445" extrusionOk="0">
                  <a:moveTo>
                    <a:pt x="6238" y="1"/>
                  </a:moveTo>
                  <a:lnTo>
                    <a:pt x="5735" y="235"/>
                  </a:lnTo>
                  <a:lnTo>
                    <a:pt x="3857" y="2214"/>
                  </a:lnTo>
                  <a:lnTo>
                    <a:pt x="805" y="5567"/>
                  </a:lnTo>
                  <a:lnTo>
                    <a:pt x="604" y="5735"/>
                  </a:lnTo>
                  <a:lnTo>
                    <a:pt x="101" y="6305"/>
                  </a:lnTo>
                  <a:lnTo>
                    <a:pt x="0" y="6472"/>
                  </a:lnTo>
                  <a:lnTo>
                    <a:pt x="101" y="6741"/>
                  </a:lnTo>
                  <a:lnTo>
                    <a:pt x="671" y="7110"/>
                  </a:lnTo>
                  <a:lnTo>
                    <a:pt x="1174" y="7378"/>
                  </a:lnTo>
                  <a:lnTo>
                    <a:pt x="1476" y="7445"/>
                  </a:lnTo>
                  <a:lnTo>
                    <a:pt x="2448" y="7177"/>
                  </a:lnTo>
                  <a:lnTo>
                    <a:pt x="4259" y="6305"/>
                  </a:lnTo>
                  <a:lnTo>
                    <a:pt x="5165" y="5634"/>
                  </a:lnTo>
                  <a:lnTo>
                    <a:pt x="5332" y="5500"/>
                  </a:lnTo>
                  <a:lnTo>
                    <a:pt x="5500" y="5131"/>
                  </a:lnTo>
                  <a:lnTo>
                    <a:pt x="5500" y="4528"/>
                  </a:lnTo>
                  <a:lnTo>
                    <a:pt x="4997" y="3421"/>
                  </a:lnTo>
                  <a:lnTo>
                    <a:pt x="4829" y="3220"/>
                  </a:lnTo>
                  <a:lnTo>
                    <a:pt x="4762" y="3086"/>
                  </a:lnTo>
                  <a:lnTo>
                    <a:pt x="4829" y="2717"/>
                  </a:lnTo>
                  <a:lnTo>
                    <a:pt x="5198" y="2013"/>
                  </a:lnTo>
                  <a:lnTo>
                    <a:pt x="5936" y="1040"/>
                  </a:lnTo>
                  <a:lnTo>
                    <a:pt x="6405" y="269"/>
                  </a:lnTo>
                  <a:lnTo>
                    <a:pt x="6372" y="101"/>
                  </a:lnTo>
                  <a:lnTo>
                    <a:pt x="6238"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a:off x="2503981" y="2498304"/>
              <a:ext cx="100838" cy="77433"/>
            </a:xfrm>
            <a:custGeom>
              <a:avLst/>
              <a:gdLst/>
              <a:ahLst/>
              <a:cxnLst/>
              <a:rect l="l" t="t" r="r" b="b"/>
              <a:pathLst>
                <a:path w="3757" h="2885" extrusionOk="0">
                  <a:moveTo>
                    <a:pt x="973" y="1"/>
                  </a:moveTo>
                  <a:lnTo>
                    <a:pt x="235" y="34"/>
                  </a:lnTo>
                  <a:lnTo>
                    <a:pt x="34" y="236"/>
                  </a:lnTo>
                  <a:lnTo>
                    <a:pt x="1" y="437"/>
                  </a:lnTo>
                  <a:lnTo>
                    <a:pt x="1" y="806"/>
                  </a:lnTo>
                  <a:lnTo>
                    <a:pt x="68" y="1946"/>
                  </a:lnTo>
                  <a:lnTo>
                    <a:pt x="235" y="2549"/>
                  </a:lnTo>
                  <a:lnTo>
                    <a:pt x="336" y="2650"/>
                  </a:lnTo>
                  <a:lnTo>
                    <a:pt x="873" y="2784"/>
                  </a:lnTo>
                  <a:lnTo>
                    <a:pt x="1946" y="2885"/>
                  </a:lnTo>
                  <a:lnTo>
                    <a:pt x="3253" y="2751"/>
                  </a:lnTo>
                  <a:lnTo>
                    <a:pt x="3622" y="2616"/>
                  </a:lnTo>
                  <a:lnTo>
                    <a:pt x="3756" y="2382"/>
                  </a:lnTo>
                  <a:lnTo>
                    <a:pt x="3723" y="1208"/>
                  </a:lnTo>
                  <a:lnTo>
                    <a:pt x="3689" y="604"/>
                  </a:lnTo>
                  <a:lnTo>
                    <a:pt x="3689" y="370"/>
                  </a:lnTo>
                  <a:lnTo>
                    <a:pt x="3522" y="101"/>
                  </a:lnTo>
                  <a:lnTo>
                    <a:pt x="2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p:nvPr/>
          </p:nvSpPr>
          <p:spPr>
            <a:xfrm>
              <a:off x="1983247" y="1864307"/>
              <a:ext cx="624647" cy="657070"/>
            </a:xfrm>
            <a:custGeom>
              <a:avLst/>
              <a:gdLst/>
              <a:ahLst/>
              <a:cxnLst/>
              <a:rect l="l" t="t" r="r" b="b"/>
              <a:pathLst>
                <a:path w="23273" h="24481" extrusionOk="0">
                  <a:moveTo>
                    <a:pt x="7814" y="1"/>
                  </a:moveTo>
                  <a:lnTo>
                    <a:pt x="4058" y="102"/>
                  </a:lnTo>
                  <a:lnTo>
                    <a:pt x="3689" y="135"/>
                  </a:lnTo>
                  <a:lnTo>
                    <a:pt x="3019" y="370"/>
                  </a:lnTo>
                  <a:lnTo>
                    <a:pt x="2080" y="1040"/>
                  </a:lnTo>
                  <a:lnTo>
                    <a:pt x="1040" y="2482"/>
                  </a:lnTo>
                  <a:lnTo>
                    <a:pt x="302" y="4193"/>
                  </a:lnTo>
                  <a:lnTo>
                    <a:pt x="1" y="6003"/>
                  </a:lnTo>
                  <a:lnTo>
                    <a:pt x="135" y="7278"/>
                  </a:lnTo>
                  <a:lnTo>
                    <a:pt x="403" y="8015"/>
                  </a:lnTo>
                  <a:lnTo>
                    <a:pt x="805" y="8653"/>
                  </a:lnTo>
                  <a:lnTo>
                    <a:pt x="1409" y="9122"/>
                  </a:lnTo>
                  <a:lnTo>
                    <a:pt x="2214" y="9424"/>
                  </a:lnTo>
                  <a:lnTo>
                    <a:pt x="3220" y="9524"/>
                  </a:lnTo>
                  <a:lnTo>
                    <a:pt x="3790" y="9491"/>
                  </a:lnTo>
                  <a:lnTo>
                    <a:pt x="6204" y="9156"/>
                  </a:lnTo>
                  <a:lnTo>
                    <a:pt x="10731" y="8317"/>
                  </a:lnTo>
                  <a:lnTo>
                    <a:pt x="14386" y="7613"/>
                  </a:lnTo>
                  <a:lnTo>
                    <a:pt x="16097" y="7479"/>
                  </a:lnTo>
                  <a:lnTo>
                    <a:pt x="16734" y="7680"/>
                  </a:lnTo>
                  <a:lnTo>
                    <a:pt x="16801" y="7881"/>
                  </a:lnTo>
                  <a:lnTo>
                    <a:pt x="17103" y="10597"/>
                  </a:lnTo>
                  <a:lnTo>
                    <a:pt x="18176" y="19651"/>
                  </a:lnTo>
                  <a:lnTo>
                    <a:pt x="18779" y="23105"/>
                  </a:lnTo>
                  <a:lnTo>
                    <a:pt x="19148" y="24380"/>
                  </a:lnTo>
                  <a:lnTo>
                    <a:pt x="19316" y="24480"/>
                  </a:lnTo>
                  <a:lnTo>
                    <a:pt x="20255" y="24413"/>
                  </a:lnTo>
                  <a:lnTo>
                    <a:pt x="22233" y="24246"/>
                  </a:lnTo>
                  <a:lnTo>
                    <a:pt x="22937" y="24011"/>
                  </a:lnTo>
                  <a:lnTo>
                    <a:pt x="23206" y="23776"/>
                  </a:lnTo>
                  <a:lnTo>
                    <a:pt x="23206" y="23642"/>
                  </a:lnTo>
                  <a:lnTo>
                    <a:pt x="23273" y="20456"/>
                  </a:lnTo>
                  <a:lnTo>
                    <a:pt x="23038" y="10128"/>
                  </a:lnTo>
                  <a:lnTo>
                    <a:pt x="22736" y="6205"/>
                  </a:lnTo>
                  <a:lnTo>
                    <a:pt x="22267" y="2985"/>
                  </a:lnTo>
                  <a:lnTo>
                    <a:pt x="21797" y="1376"/>
                  </a:lnTo>
                  <a:lnTo>
                    <a:pt x="21395" y="739"/>
                  </a:lnTo>
                  <a:lnTo>
                    <a:pt x="21160" y="605"/>
                  </a:lnTo>
                  <a:lnTo>
                    <a:pt x="20724" y="470"/>
                  </a:lnTo>
                  <a:lnTo>
                    <a:pt x="19215" y="269"/>
                  </a:lnTo>
                  <a:lnTo>
                    <a:pt x="15929" y="68"/>
                  </a:lnTo>
                  <a:lnTo>
                    <a:pt x="7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457200" y="1565211"/>
              <a:ext cx="1017075" cy="382524"/>
            </a:xfrm>
            <a:custGeom>
              <a:avLst/>
              <a:gdLst/>
              <a:ahLst/>
              <a:cxnLst/>
              <a:rect l="l" t="t" r="r" b="b"/>
              <a:pathLst>
                <a:path w="37894" h="14252" extrusionOk="0">
                  <a:moveTo>
                    <a:pt x="19819" y="0"/>
                  </a:moveTo>
                  <a:lnTo>
                    <a:pt x="18108" y="302"/>
                  </a:lnTo>
                  <a:lnTo>
                    <a:pt x="16465" y="838"/>
                  </a:lnTo>
                  <a:lnTo>
                    <a:pt x="14990" y="1610"/>
                  </a:lnTo>
                  <a:lnTo>
                    <a:pt x="13615" y="2582"/>
                  </a:lnTo>
                  <a:lnTo>
                    <a:pt x="12441" y="3756"/>
                  </a:lnTo>
                  <a:lnTo>
                    <a:pt x="11435" y="5131"/>
                  </a:lnTo>
                  <a:lnTo>
                    <a:pt x="10631" y="6606"/>
                  </a:lnTo>
                  <a:lnTo>
                    <a:pt x="10362" y="7411"/>
                  </a:lnTo>
                  <a:lnTo>
                    <a:pt x="9692" y="7176"/>
                  </a:lnTo>
                  <a:lnTo>
                    <a:pt x="8250" y="6874"/>
                  </a:lnTo>
                  <a:lnTo>
                    <a:pt x="7512" y="6841"/>
                  </a:lnTo>
                  <a:lnTo>
                    <a:pt x="6741" y="6874"/>
                  </a:lnTo>
                  <a:lnTo>
                    <a:pt x="5299" y="7176"/>
                  </a:lnTo>
                  <a:lnTo>
                    <a:pt x="3957" y="7746"/>
                  </a:lnTo>
                  <a:lnTo>
                    <a:pt x="2750" y="8518"/>
                  </a:lnTo>
                  <a:lnTo>
                    <a:pt x="1744" y="9524"/>
                  </a:lnTo>
                  <a:lnTo>
                    <a:pt x="939" y="10731"/>
                  </a:lnTo>
                  <a:lnTo>
                    <a:pt x="369" y="12039"/>
                  </a:lnTo>
                  <a:lnTo>
                    <a:pt x="34" y="13480"/>
                  </a:lnTo>
                  <a:lnTo>
                    <a:pt x="0" y="14252"/>
                  </a:lnTo>
                  <a:lnTo>
                    <a:pt x="37893" y="14252"/>
                  </a:lnTo>
                  <a:lnTo>
                    <a:pt x="37658" y="13413"/>
                  </a:lnTo>
                  <a:lnTo>
                    <a:pt x="36753" y="11971"/>
                  </a:lnTo>
                  <a:lnTo>
                    <a:pt x="35445" y="10898"/>
                  </a:lnTo>
                  <a:lnTo>
                    <a:pt x="33836" y="10295"/>
                  </a:lnTo>
                  <a:lnTo>
                    <a:pt x="32930" y="10228"/>
                  </a:lnTo>
                  <a:lnTo>
                    <a:pt x="32293" y="10261"/>
                  </a:lnTo>
                  <a:lnTo>
                    <a:pt x="31689" y="10395"/>
                  </a:lnTo>
                  <a:lnTo>
                    <a:pt x="31589" y="9322"/>
                  </a:lnTo>
                  <a:lnTo>
                    <a:pt x="31086" y="7277"/>
                  </a:lnTo>
                  <a:lnTo>
                    <a:pt x="30214" y="5399"/>
                  </a:lnTo>
                  <a:lnTo>
                    <a:pt x="29007" y="3756"/>
                  </a:lnTo>
                  <a:lnTo>
                    <a:pt x="27531" y="2347"/>
                  </a:lnTo>
                  <a:lnTo>
                    <a:pt x="25821" y="1207"/>
                  </a:lnTo>
                  <a:lnTo>
                    <a:pt x="23910" y="436"/>
                  </a:lnTo>
                  <a:lnTo>
                    <a:pt x="21831" y="34"/>
                  </a:lnTo>
                  <a:lnTo>
                    <a:pt x="20724" y="0"/>
                  </a:lnTo>
                  <a:close/>
                </a:path>
              </a:pathLst>
            </a:custGeom>
            <a:solidFill>
              <a:srgbClr val="CF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1061140" y="2433739"/>
              <a:ext cx="873964" cy="329434"/>
            </a:xfrm>
            <a:custGeom>
              <a:avLst/>
              <a:gdLst/>
              <a:ahLst/>
              <a:cxnLst/>
              <a:rect l="l" t="t" r="r" b="b"/>
              <a:pathLst>
                <a:path w="32562" h="12274" extrusionOk="0">
                  <a:moveTo>
                    <a:pt x="17807" y="1"/>
                  </a:moveTo>
                  <a:lnTo>
                    <a:pt x="17035" y="34"/>
                  </a:lnTo>
                  <a:lnTo>
                    <a:pt x="15560" y="269"/>
                  </a:lnTo>
                  <a:lnTo>
                    <a:pt x="14151" y="739"/>
                  </a:lnTo>
                  <a:lnTo>
                    <a:pt x="12844" y="1409"/>
                  </a:lnTo>
                  <a:lnTo>
                    <a:pt x="11703" y="2248"/>
                  </a:lnTo>
                  <a:lnTo>
                    <a:pt x="10664" y="3254"/>
                  </a:lnTo>
                  <a:lnTo>
                    <a:pt x="9792" y="4427"/>
                  </a:lnTo>
                  <a:lnTo>
                    <a:pt x="9121" y="5701"/>
                  </a:lnTo>
                  <a:lnTo>
                    <a:pt x="8887" y="6372"/>
                  </a:lnTo>
                  <a:lnTo>
                    <a:pt x="8317" y="6171"/>
                  </a:lnTo>
                  <a:lnTo>
                    <a:pt x="7076" y="5936"/>
                  </a:lnTo>
                  <a:lnTo>
                    <a:pt x="6439" y="5903"/>
                  </a:lnTo>
                  <a:lnTo>
                    <a:pt x="5768" y="5936"/>
                  </a:lnTo>
                  <a:lnTo>
                    <a:pt x="4527" y="6171"/>
                  </a:lnTo>
                  <a:lnTo>
                    <a:pt x="3387" y="6674"/>
                  </a:lnTo>
                  <a:lnTo>
                    <a:pt x="2348" y="7345"/>
                  </a:lnTo>
                  <a:lnTo>
                    <a:pt x="1476" y="8216"/>
                  </a:lnTo>
                  <a:lnTo>
                    <a:pt x="772" y="9222"/>
                  </a:lnTo>
                  <a:lnTo>
                    <a:pt x="302" y="10363"/>
                  </a:lnTo>
                  <a:lnTo>
                    <a:pt x="34" y="11603"/>
                  </a:lnTo>
                  <a:lnTo>
                    <a:pt x="0" y="12274"/>
                  </a:lnTo>
                  <a:lnTo>
                    <a:pt x="32561" y="12274"/>
                  </a:lnTo>
                  <a:lnTo>
                    <a:pt x="32360" y="11536"/>
                  </a:lnTo>
                  <a:lnTo>
                    <a:pt x="31589" y="10296"/>
                  </a:lnTo>
                  <a:lnTo>
                    <a:pt x="30449" y="9390"/>
                  </a:lnTo>
                  <a:lnTo>
                    <a:pt x="29040" y="8854"/>
                  </a:lnTo>
                  <a:lnTo>
                    <a:pt x="28269" y="8820"/>
                  </a:lnTo>
                  <a:lnTo>
                    <a:pt x="27732" y="8854"/>
                  </a:lnTo>
                  <a:lnTo>
                    <a:pt x="27229" y="8954"/>
                  </a:lnTo>
                  <a:lnTo>
                    <a:pt x="27129" y="8015"/>
                  </a:lnTo>
                  <a:lnTo>
                    <a:pt x="26693" y="6272"/>
                  </a:lnTo>
                  <a:lnTo>
                    <a:pt x="25955" y="4662"/>
                  </a:lnTo>
                  <a:lnTo>
                    <a:pt x="24916" y="3220"/>
                  </a:lnTo>
                  <a:lnTo>
                    <a:pt x="23641" y="2013"/>
                  </a:lnTo>
                  <a:lnTo>
                    <a:pt x="22166" y="1074"/>
                  </a:lnTo>
                  <a:lnTo>
                    <a:pt x="20523" y="403"/>
                  </a:lnTo>
                  <a:lnTo>
                    <a:pt x="18745" y="34"/>
                  </a:lnTo>
                  <a:lnTo>
                    <a:pt x="17807" y="1"/>
                  </a:lnTo>
                  <a:close/>
                </a:path>
              </a:pathLst>
            </a:custGeom>
            <a:solidFill>
              <a:srgbClr val="CF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2650638" y="729964"/>
              <a:ext cx="1017048" cy="382524"/>
            </a:xfrm>
            <a:custGeom>
              <a:avLst/>
              <a:gdLst/>
              <a:ahLst/>
              <a:cxnLst/>
              <a:rect l="l" t="t" r="r" b="b"/>
              <a:pathLst>
                <a:path w="37893" h="14252" extrusionOk="0">
                  <a:moveTo>
                    <a:pt x="19852" y="0"/>
                  </a:moveTo>
                  <a:lnTo>
                    <a:pt x="18108" y="302"/>
                  </a:lnTo>
                  <a:lnTo>
                    <a:pt x="16499" y="838"/>
                  </a:lnTo>
                  <a:lnTo>
                    <a:pt x="14990" y="1610"/>
                  </a:lnTo>
                  <a:lnTo>
                    <a:pt x="13615" y="2582"/>
                  </a:lnTo>
                  <a:lnTo>
                    <a:pt x="12441" y="3756"/>
                  </a:lnTo>
                  <a:lnTo>
                    <a:pt x="11435" y="5131"/>
                  </a:lnTo>
                  <a:lnTo>
                    <a:pt x="10664" y="6606"/>
                  </a:lnTo>
                  <a:lnTo>
                    <a:pt x="10362" y="7411"/>
                  </a:lnTo>
                  <a:lnTo>
                    <a:pt x="9691" y="7143"/>
                  </a:lnTo>
                  <a:lnTo>
                    <a:pt x="8249" y="6874"/>
                  </a:lnTo>
                  <a:lnTo>
                    <a:pt x="7512" y="6841"/>
                  </a:lnTo>
                  <a:lnTo>
                    <a:pt x="6740" y="6874"/>
                  </a:lnTo>
                  <a:lnTo>
                    <a:pt x="5299" y="7176"/>
                  </a:lnTo>
                  <a:lnTo>
                    <a:pt x="3957" y="7746"/>
                  </a:lnTo>
                  <a:lnTo>
                    <a:pt x="2750" y="8518"/>
                  </a:lnTo>
                  <a:lnTo>
                    <a:pt x="1744" y="9524"/>
                  </a:lnTo>
                  <a:lnTo>
                    <a:pt x="939" y="10731"/>
                  </a:lnTo>
                  <a:lnTo>
                    <a:pt x="369" y="12039"/>
                  </a:lnTo>
                  <a:lnTo>
                    <a:pt x="34" y="13481"/>
                  </a:lnTo>
                  <a:lnTo>
                    <a:pt x="0" y="14252"/>
                  </a:lnTo>
                  <a:lnTo>
                    <a:pt x="37893" y="14252"/>
                  </a:lnTo>
                  <a:lnTo>
                    <a:pt x="37658" y="13413"/>
                  </a:lnTo>
                  <a:lnTo>
                    <a:pt x="36753" y="11972"/>
                  </a:lnTo>
                  <a:lnTo>
                    <a:pt x="35445" y="10898"/>
                  </a:lnTo>
                  <a:lnTo>
                    <a:pt x="33835" y="10295"/>
                  </a:lnTo>
                  <a:lnTo>
                    <a:pt x="32930" y="10228"/>
                  </a:lnTo>
                  <a:lnTo>
                    <a:pt x="32293" y="10261"/>
                  </a:lnTo>
                  <a:lnTo>
                    <a:pt x="31689" y="10395"/>
                  </a:lnTo>
                  <a:lnTo>
                    <a:pt x="31622" y="9322"/>
                  </a:lnTo>
                  <a:lnTo>
                    <a:pt x="31086" y="7277"/>
                  </a:lnTo>
                  <a:lnTo>
                    <a:pt x="30214" y="5399"/>
                  </a:lnTo>
                  <a:lnTo>
                    <a:pt x="29040" y="3756"/>
                  </a:lnTo>
                  <a:lnTo>
                    <a:pt x="27565" y="2347"/>
                  </a:lnTo>
                  <a:lnTo>
                    <a:pt x="25821" y="1207"/>
                  </a:lnTo>
                  <a:lnTo>
                    <a:pt x="23910" y="436"/>
                  </a:lnTo>
                  <a:lnTo>
                    <a:pt x="21830" y="34"/>
                  </a:lnTo>
                  <a:lnTo>
                    <a:pt x="20724" y="0"/>
                  </a:lnTo>
                  <a:close/>
                </a:path>
              </a:pathLst>
            </a:custGeom>
            <a:solidFill>
              <a:srgbClr val="CF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13"/>
            <p:cNvGrpSpPr/>
            <p:nvPr/>
          </p:nvGrpSpPr>
          <p:grpSpPr>
            <a:xfrm>
              <a:off x="2284318" y="2537531"/>
              <a:ext cx="1437389" cy="1437408"/>
              <a:chOff x="2284318" y="2537531"/>
              <a:chExt cx="1437389" cy="1437408"/>
            </a:xfrm>
          </p:grpSpPr>
          <p:sp>
            <p:nvSpPr>
              <p:cNvPr id="73" name="Google Shape;73;p13"/>
              <p:cNvSpPr/>
              <p:nvPr/>
            </p:nvSpPr>
            <p:spPr>
              <a:xfrm>
                <a:off x="2866651" y="2537531"/>
                <a:ext cx="272721" cy="177359"/>
              </a:xfrm>
              <a:custGeom>
                <a:avLst/>
                <a:gdLst/>
                <a:ahLst/>
                <a:cxnLst/>
                <a:rect l="l" t="t" r="r" b="b"/>
                <a:pathLst>
                  <a:path w="10161" h="6608" extrusionOk="0">
                    <a:moveTo>
                      <a:pt x="2113" y="1"/>
                    </a:moveTo>
                    <a:lnTo>
                      <a:pt x="1744" y="35"/>
                    </a:lnTo>
                    <a:lnTo>
                      <a:pt x="1207" y="470"/>
                    </a:lnTo>
                    <a:lnTo>
                      <a:pt x="1107" y="839"/>
                    </a:lnTo>
                    <a:lnTo>
                      <a:pt x="0" y="6607"/>
                    </a:lnTo>
                    <a:lnTo>
                      <a:pt x="10161" y="6607"/>
                    </a:lnTo>
                    <a:lnTo>
                      <a:pt x="9054" y="839"/>
                    </a:lnTo>
                    <a:lnTo>
                      <a:pt x="8920" y="470"/>
                    </a:lnTo>
                    <a:lnTo>
                      <a:pt x="8384" y="35"/>
                    </a:lnTo>
                    <a:lnTo>
                      <a:pt x="80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p:nvPr/>
            </p:nvSpPr>
            <p:spPr>
              <a:xfrm>
                <a:off x="2431028" y="2684241"/>
                <a:ext cx="285336" cy="285336"/>
              </a:xfrm>
              <a:custGeom>
                <a:avLst/>
                <a:gdLst/>
                <a:ahLst/>
                <a:cxnLst/>
                <a:rect l="l" t="t" r="r" b="b"/>
                <a:pathLst>
                  <a:path w="10631" h="10631" extrusionOk="0">
                    <a:moveTo>
                      <a:pt x="5433" y="1"/>
                    </a:moveTo>
                    <a:lnTo>
                      <a:pt x="4762" y="68"/>
                    </a:lnTo>
                    <a:lnTo>
                      <a:pt x="4460" y="269"/>
                    </a:lnTo>
                    <a:lnTo>
                      <a:pt x="2515" y="2248"/>
                    </a:lnTo>
                    <a:lnTo>
                      <a:pt x="2247" y="2516"/>
                    </a:lnTo>
                    <a:lnTo>
                      <a:pt x="268" y="4461"/>
                    </a:lnTo>
                    <a:lnTo>
                      <a:pt x="67" y="4763"/>
                    </a:lnTo>
                    <a:lnTo>
                      <a:pt x="0" y="5433"/>
                    </a:lnTo>
                    <a:lnTo>
                      <a:pt x="168" y="5769"/>
                    </a:lnTo>
                    <a:lnTo>
                      <a:pt x="3454" y="10631"/>
                    </a:lnTo>
                    <a:lnTo>
                      <a:pt x="6908" y="7177"/>
                    </a:lnTo>
                    <a:lnTo>
                      <a:pt x="7176" y="6909"/>
                    </a:lnTo>
                    <a:lnTo>
                      <a:pt x="10630" y="3455"/>
                    </a:lnTo>
                    <a:lnTo>
                      <a:pt x="5768" y="169"/>
                    </a:lnTo>
                    <a:lnTo>
                      <a:pt x="54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2284318" y="3119887"/>
                <a:ext cx="177332" cy="272721"/>
              </a:xfrm>
              <a:custGeom>
                <a:avLst/>
                <a:gdLst/>
                <a:ahLst/>
                <a:cxnLst/>
                <a:rect l="l" t="t" r="r" b="b"/>
                <a:pathLst>
                  <a:path w="6607" h="10161" extrusionOk="0">
                    <a:moveTo>
                      <a:pt x="6606" y="0"/>
                    </a:moveTo>
                    <a:lnTo>
                      <a:pt x="839" y="1107"/>
                    </a:lnTo>
                    <a:lnTo>
                      <a:pt x="470" y="1207"/>
                    </a:lnTo>
                    <a:lnTo>
                      <a:pt x="34" y="1744"/>
                    </a:lnTo>
                    <a:lnTo>
                      <a:pt x="0" y="2113"/>
                    </a:lnTo>
                    <a:lnTo>
                      <a:pt x="0" y="4896"/>
                    </a:lnTo>
                    <a:lnTo>
                      <a:pt x="0" y="5265"/>
                    </a:lnTo>
                    <a:lnTo>
                      <a:pt x="0" y="8015"/>
                    </a:lnTo>
                    <a:lnTo>
                      <a:pt x="34" y="8383"/>
                    </a:lnTo>
                    <a:lnTo>
                      <a:pt x="470" y="8920"/>
                    </a:lnTo>
                    <a:lnTo>
                      <a:pt x="839" y="9054"/>
                    </a:lnTo>
                    <a:lnTo>
                      <a:pt x="6606" y="10161"/>
                    </a:lnTo>
                    <a:lnTo>
                      <a:pt x="6606" y="5265"/>
                    </a:lnTo>
                    <a:lnTo>
                      <a:pt x="6606" y="4896"/>
                    </a:lnTo>
                    <a:lnTo>
                      <a:pt x="66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2431028" y="3542006"/>
                <a:ext cx="285336" cy="286222"/>
              </a:xfrm>
              <a:custGeom>
                <a:avLst/>
                <a:gdLst/>
                <a:ahLst/>
                <a:cxnLst/>
                <a:rect l="l" t="t" r="r" b="b"/>
                <a:pathLst>
                  <a:path w="10631" h="10664" extrusionOk="0">
                    <a:moveTo>
                      <a:pt x="3454" y="0"/>
                    </a:moveTo>
                    <a:lnTo>
                      <a:pt x="168" y="4863"/>
                    </a:lnTo>
                    <a:lnTo>
                      <a:pt x="0" y="5198"/>
                    </a:lnTo>
                    <a:lnTo>
                      <a:pt x="67" y="5902"/>
                    </a:lnTo>
                    <a:lnTo>
                      <a:pt x="268" y="6204"/>
                    </a:lnTo>
                    <a:lnTo>
                      <a:pt x="2247" y="8149"/>
                    </a:lnTo>
                    <a:lnTo>
                      <a:pt x="2515" y="8417"/>
                    </a:lnTo>
                    <a:lnTo>
                      <a:pt x="4460" y="10362"/>
                    </a:lnTo>
                    <a:lnTo>
                      <a:pt x="4762" y="10597"/>
                    </a:lnTo>
                    <a:lnTo>
                      <a:pt x="5433" y="10664"/>
                    </a:lnTo>
                    <a:lnTo>
                      <a:pt x="5768" y="10496"/>
                    </a:lnTo>
                    <a:lnTo>
                      <a:pt x="10630" y="7176"/>
                    </a:lnTo>
                    <a:lnTo>
                      <a:pt x="7176" y="3722"/>
                    </a:lnTo>
                    <a:lnTo>
                      <a:pt x="6908" y="3454"/>
                    </a:lnTo>
                    <a:lnTo>
                      <a:pt x="34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2866651" y="3796721"/>
                <a:ext cx="272721" cy="178218"/>
              </a:xfrm>
              <a:custGeom>
                <a:avLst/>
                <a:gdLst/>
                <a:ahLst/>
                <a:cxnLst/>
                <a:rect l="l" t="t" r="r" b="b"/>
                <a:pathLst>
                  <a:path w="10161" h="6640" extrusionOk="0">
                    <a:moveTo>
                      <a:pt x="0" y="0"/>
                    </a:moveTo>
                    <a:lnTo>
                      <a:pt x="1107" y="5801"/>
                    </a:lnTo>
                    <a:lnTo>
                      <a:pt x="1207" y="6137"/>
                    </a:lnTo>
                    <a:lnTo>
                      <a:pt x="1744" y="6573"/>
                    </a:lnTo>
                    <a:lnTo>
                      <a:pt x="2113" y="6640"/>
                    </a:lnTo>
                    <a:lnTo>
                      <a:pt x="8015" y="6640"/>
                    </a:lnTo>
                    <a:lnTo>
                      <a:pt x="8384" y="6573"/>
                    </a:lnTo>
                    <a:lnTo>
                      <a:pt x="8920" y="6137"/>
                    </a:lnTo>
                    <a:lnTo>
                      <a:pt x="9054" y="5801"/>
                    </a:lnTo>
                    <a:lnTo>
                      <a:pt x="101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p:nvPr/>
            </p:nvSpPr>
            <p:spPr>
              <a:xfrm>
                <a:off x="3288772" y="3542006"/>
                <a:ext cx="286249" cy="286222"/>
              </a:xfrm>
              <a:custGeom>
                <a:avLst/>
                <a:gdLst/>
                <a:ahLst/>
                <a:cxnLst/>
                <a:rect l="l" t="t" r="r" b="b"/>
                <a:pathLst>
                  <a:path w="10665" h="10664" extrusionOk="0">
                    <a:moveTo>
                      <a:pt x="7177" y="0"/>
                    </a:moveTo>
                    <a:lnTo>
                      <a:pt x="3723" y="3454"/>
                    </a:lnTo>
                    <a:lnTo>
                      <a:pt x="3454" y="3722"/>
                    </a:lnTo>
                    <a:lnTo>
                      <a:pt x="0" y="7176"/>
                    </a:lnTo>
                    <a:lnTo>
                      <a:pt x="4863" y="10496"/>
                    </a:lnTo>
                    <a:lnTo>
                      <a:pt x="5198" y="10664"/>
                    </a:lnTo>
                    <a:lnTo>
                      <a:pt x="5902" y="10597"/>
                    </a:lnTo>
                    <a:lnTo>
                      <a:pt x="6171" y="10362"/>
                    </a:lnTo>
                    <a:lnTo>
                      <a:pt x="8149" y="8417"/>
                    </a:lnTo>
                    <a:lnTo>
                      <a:pt x="8417" y="8149"/>
                    </a:lnTo>
                    <a:lnTo>
                      <a:pt x="10362" y="6204"/>
                    </a:lnTo>
                    <a:lnTo>
                      <a:pt x="10597" y="5902"/>
                    </a:lnTo>
                    <a:lnTo>
                      <a:pt x="10664" y="5198"/>
                    </a:lnTo>
                    <a:lnTo>
                      <a:pt x="10496" y="4863"/>
                    </a:lnTo>
                    <a:lnTo>
                      <a:pt x="7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3543489" y="3119887"/>
                <a:ext cx="178218" cy="272721"/>
              </a:xfrm>
              <a:custGeom>
                <a:avLst/>
                <a:gdLst/>
                <a:ahLst/>
                <a:cxnLst/>
                <a:rect l="l" t="t" r="r" b="b"/>
                <a:pathLst>
                  <a:path w="6640" h="10161" extrusionOk="0">
                    <a:moveTo>
                      <a:pt x="0" y="0"/>
                    </a:moveTo>
                    <a:lnTo>
                      <a:pt x="0" y="4896"/>
                    </a:lnTo>
                    <a:lnTo>
                      <a:pt x="0" y="5265"/>
                    </a:lnTo>
                    <a:lnTo>
                      <a:pt x="0" y="10161"/>
                    </a:lnTo>
                    <a:lnTo>
                      <a:pt x="5802" y="9054"/>
                    </a:lnTo>
                    <a:lnTo>
                      <a:pt x="6137" y="8920"/>
                    </a:lnTo>
                    <a:lnTo>
                      <a:pt x="6573" y="8383"/>
                    </a:lnTo>
                    <a:lnTo>
                      <a:pt x="6640" y="8015"/>
                    </a:lnTo>
                    <a:lnTo>
                      <a:pt x="6640" y="5265"/>
                    </a:lnTo>
                    <a:lnTo>
                      <a:pt x="6640" y="4896"/>
                    </a:lnTo>
                    <a:lnTo>
                      <a:pt x="6640" y="2113"/>
                    </a:lnTo>
                    <a:lnTo>
                      <a:pt x="6573" y="1744"/>
                    </a:lnTo>
                    <a:lnTo>
                      <a:pt x="6137" y="1207"/>
                    </a:lnTo>
                    <a:lnTo>
                      <a:pt x="5802" y="1107"/>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a:off x="3288772" y="2684241"/>
                <a:ext cx="286249" cy="285336"/>
              </a:xfrm>
              <a:custGeom>
                <a:avLst/>
                <a:gdLst/>
                <a:ahLst/>
                <a:cxnLst/>
                <a:rect l="l" t="t" r="r" b="b"/>
                <a:pathLst>
                  <a:path w="10665" h="10631" extrusionOk="0">
                    <a:moveTo>
                      <a:pt x="5198" y="1"/>
                    </a:moveTo>
                    <a:lnTo>
                      <a:pt x="4863" y="169"/>
                    </a:lnTo>
                    <a:lnTo>
                      <a:pt x="0" y="3455"/>
                    </a:lnTo>
                    <a:lnTo>
                      <a:pt x="3454" y="6909"/>
                    </a:lnTo>
                    <a:lnTo>
                      <a:pt x="3723" y="7177"/>
                    </a:lnTo>
                    <a:lnTo>
                      <a:pt x="7177" y="10631"/>
                    </a:lnTo>
                    <a:lnTo>
                      <a:pt x="10496" y="5769"/>
                    </a:lnTo>
                    <a:lnTo>
                      <a:pt x="10664" y="5433"/>
                    </a:lnTo>
                    <a:lnTo>
                      <a:pt x="10597" y="4763"/>
                    </a:lnTo>
                    <a:lnTo>
                      <a:pt x="10362" y="4461"/>
                    </a:lnTo>
                    <a:lnTo>
                      <a:pt x="8417" y="2516"/>
                    </a:lnTo>
                    <a:lnTo>
                      <a:pt x="8149" y="2248"/>
                    </a:lnTo>
                    <a:lnTo>
                      <a:pt x="6171" y="269"/>
                    </a:lnTo>
                    <a:lnTo>
                      <a:pt x="5902" y="68"/>
                    </a:lnTo>
                    <a:lnTo>
                      <a:pt x="51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a:off x="2392324" y="2645537"/>
                <a:ext cx="1221354" cy="1221381"/>
              </a:xfrm>
              <a:custGeom>
                <a:avLst/>
                <a:gdLst/>
                <a:ahLst/>
                <a:cxnLst/>
                <a:rect l="l" t="t" r="r" b="b"/>
                <a:pathLst>
                  <a:path w="45505" h="45506" extrusionOk="0">
                    <a:moveTo>
                      <a:pt x="22736" y="10296"/>
                    </a:moveTo>
                    <a:lnTo>
                      <a:pt x="24010" y="10329"/>
                    </a:lnTo>
                    <a:lnTo>
                      <a:pt x="26458" y="10832"/>
                    </a:lnTo>
                    <a:lnTo>
                      <a:pt x="28671" y="11771"/>
                    </a:lnTo>
                    <a:lnTo>
                      <a:pt x="30683" y="13113"/>
                    </a:lnTo>
                    <a:lnTo>
                      <a:pt x="32360" y="14823"/>
                    </a:lnTo>
                    <a:lnTo>
                      <a:pt x="33701" y="16801"/>
                    </a:lnTo>
                    <a:lnTo>
                      <a:pt x="34640" y="19048"/>
                    </a:lnTo>
                    <a:lnTo>
                      <a:pt x="35143" y="21462"/>
                    </a:lnTo>
                    <a:lnTo>
                      <a:pt x="35210" y="22737"/>
                    </a:lnTo>
                    <a:lnTo>
                      <a:pt x="35143" y="24011"/>
                    </a:lnTo>
                    <a:lnTo>
                      <a:pt x="34640" y="26459"/>
                    </a:lnTo>
                    <a:lnTo>
                      <a:pt x="33701" y="28672"/>
                    </a:lnTo>
                    <a:lnTo>
                      <a:pt x="32360" y="30684"/>
                    </a:lnTo>
                    <a:lnTo>
                      <a:pt x="30683" y="32361"/>
                    </a:lnTo>
                    <a:lnTo>
                      <a:pt x="28671" y="33702"/>
                    </a:lnTo>
                    <a:lnTo>
                      <a:pt x="26458" y="34641"/>
                    </a:lnTo>
                    <a:lnTo>
                      <a:pt x="24010" y="35144"/>
                    </a:lnTo>
                    <a:lnTo>
                      <a:pt x="22736" y="35211"/>
                    </a:lnTo>
                    <a:lnTo>
                      <a:pt x="21462" y="35144"/>
                    </a:lnTo>
                    <a:lnTo>
                      <a:pt x="19047" y="34641"/>
                    </a:lnTo>
                    <a:lnTo>
                      <a:pt x="16800" y="33702"/>
                    </a:lnTo>
                    <a:lnTo>
                      <a:pt x="14822" y="32361"/>
                    </a:lnTo>
                    <a:lnTo>
                      <a:pt x="13112" y="30684"/>
                    </a:lnTo>
                    <a:lnTo>
                      <a:pt x="11770" y="28672"/>
                    </a:lnTo>
                    <a:lnTo>
                      <a:pt x="10831" y="26459"/>
                    </a:lnTo>
                    <a:lnTo>
                      <a:pt x="10328" y="24011"/>
                    </a:lnTo>
                    <a:lnTo>
                      <a:pt x="10295" y="22737"/>
                    </a:lnTo>
                    <a:lnTo>
                      <a:pt x="10328" y="21462"/>
                    </a:lnTo>
                    <a:lnTo>
                      <a:pt x="10831" y="19048"/>
                    </a:lnTo>
                    <a:lnTo>
                      <a:pt x="11770" y="16801"/>
                    </a:lnTo>
                    <a:lnTo>
                      <a:pt x="13112" y="14823"/>
                    </a:lnTo>
                    <a:lnTo>
                      <a:pt x="14822" y="13113"/>
                    </a:lnTo>
                    <a:lnTo>
                      <a:pt x="16800" y="11771"/>
                    </a:lnTo>
                    <a:lnTo>
                      <a:pt x="19047" y="10832"/>
                    </a:lnTo>
                    <a:lnTo>
                      <a:pt x="21462" y="10329"/>
                    </a:lnTo>
                    <a:lnTo>
                      <a:pt x="22736" y="10296"/>
                    </a:lnTo>
                    <a:close/>
                    <a:moveTo>
                      <a:pt x="21562" y="1"/>
                    </a:moveTo>
                    <a:lnTo>
                      <a:pt x="19282" y="236"/>
                    </a:lnTo>
                    <a:lnTo>
                      <a:pt x="17069" y="705"/>
                    </a:lnTo>
                    <a:lnTo>
                      <a:pt x="14923" y="1376"/>
                    </a:lnTo>
                    <a:lnTo>
                      <a:pt x="12877" y="2248"/>
                    </a:lnTo>
                    <a:lnTo>
                      <a:pt x="10932" y="3287"/>
                    </a:lnTo>
                    <a:lnTo>
                      <a:pt x="9121" y="4494"/>
                    </a:lnTo>
                    <a:lnTo>
                      <a:pt x="7445" y="5903"/>
                    </a:lnTo>
                    <a:lnTo>
                      <a:pt x="5902" y="7445"/>
                    </a:lnTo>
                    <a:lnTo>
                      <a:pt x="4494" y="9122"/>
                    </a:lnTo>
                    <a:lnTo>
                      <a:pt x="3286" y="10933"/>
                    </a:lnTo>
                    <a:lnTo>
                      <a:pt x="2213" y="12878"/>
                    </a:lnTo>
                    <a:lnTo>
                      <a:pt x="1375" y="14923"/>
                    </a:lnTo>
                    <a:lnTo>
                      <a:pt x="704" y="17069"/>
                    </a:lnTo>
                    <a:lnTo>
                      <a:pt x="235" y="19283"/>
                    </a:lnTo>
                    <a:lnTo>
                      <a:pt x="0" y="21563"/>
                    </a:lnTo>
                    <a:lnTo>
                      <a:pt x="0" y="22737"/>
                    </a:lnTo>
                    <a:lnTo>
                      <a:pt x="0" y="23910"/>
                    </a:lnTo>
                    <a:lnTo>
                      <a:pt x="235" y="26224"/>
                    </a:lnTo>
                    <a:lnTo>
                      <a:pt x="704" y="28437"/>
                    </a:lnTo>
                    <a:lnTo>
                      <a:pt x="1375" y="30583"/>
                    </a:lnTo>
                    <a:lnTo>
                      <a:pt x="2213" y="32595"/>
                    </a:lnTo>
                    <a:lnTo>
                      <a:pt x="3286" y="34540"/>
                    </a:lnTo>
                    <a:lnTo>
                      <a:pt x="4494" y="36351"/>
                    </a:lnTo>
                    <a:lnTo>
                      <a:pt x="5902" y="38061"/>
                    </a:lnTo>
                    <a:lnTo>
                      <a:pt x="7445" y="39604"/>
                    </a:lnTo>
                    <a:lnTo>
                      <a:pt x="9121" y="40979"/>
                    </a:lnTo>
                    <a:lnTo>
                      <a:pt x="10932" y="42219"/>
                    </a:lnTo>
                    <a:lnTo>
                      <a:pt x="12877" y="43259"/>
                    </a:lnTo>
                    <a:lnTo>
                      <a:pt x="14923" y="44131"/>
                    </a:lnTo>
                    <a:lnTo>
                      <a:pt x="17069" y="44802"/>
                    </a:lnTo>
                    <a:lnTo>
                      <a:pt x="19282" y="45237"/>
                    </a:lnTo>
                    <a:lnTo>
                      <a:pt x="21562" y="45472"/>
                    </a:lnTo>
                    <a:lnTo>
                      <a:pt x="22736" y="45506"/>
                    </a:lnTo>
                    <a:lnTo>
                      <a:pt x="23909" y="45472"/>
                    </a:lnTo>
                    <a:lnTo>
                      <a:pt x="26223" y="45237"/>
                    </a:lnTo>
                    <a:lnTo>
                      <a:pt x="28436" y="44802"/>
                    </a:lnTo>
                    <a:lnTo>
                      <a:pt x="30583" y="44131"/>
                    </a:lnTo>
                    <a:lnTo>
                      <a:pt x="32595" y="43259"/>
                    </a:lnTo>
                    <a:lnTo>
                      <a:pt x="34540" y="42219"/>
                    </a:lnTo>
                    <a:lnTo>
                      <a:pt x="36350" y="40979"/>
                    </a:lnTo>
                    <a:lnTo>
                      <a:pt x="38027" y="39604"/>
                    </a:lnTo>
                    <a:lnTo>
                      <a:pt x="39603" y="38061"/>
                    </a:lnTo>
                    <a:lnTo>
                      <a:pt x="40978" y="36351"/>
                    </a:lnTo>
                    <a:lnTo>
                      <a:pt x="42219" y="34540"/>
                    </a:lnTo>
                    <a:lnTo>
                      <a:pt x="43258" y="32595"/>
                    </a:lnTo>
                    <a:lnTo>
                      <a:pt x="44130" y="30583"/>
                    </a:lnTo>
                    <a:lnTo>
                      <a:pt x="44767" y="28437"/>
                    </a:lnTo>
                    <a:lnTo>
                      <a:pt x="45237" y="26224"/>
                    </a:lnTo>
                    <a:lnTo>
                      <a:pt x="45471" y="23910"/>
                    </a:lnTo>
                    <a:lnTo>
                      <a:pt x="45505" y="22737"/>
                    </a:lnTo>
                    <a:lnTo>
                      <a:pt x="45471" y="21563"/>
                    </a:lnTo>
                    <a:lnTo>
                      <a:pt x="45237" y="19283"/>
                    </a:lnTo>
                    <a:lnTo>
                      <a:pt x="44767" y="17069"/>
                    </a:lnTo>
                    <a:lnTo>
                      <a:pt x="44130" y="14923"/>
                    </a:lnTo>
                    <a:lnTo>
                      <a:pt x="43258" y="12878"/>
                    </a:lnTo>
                    <a:lnTo>
                      <a:pt x="42219" y="10933"/>
                    </a:lnTo>
                    <a:lnTo>
                      <a:pt x="40978" y="9122"/>
                    </a:lnTo>
                    <a:lnTo>
                      <a:pt x="39603" y="7445"/>
                    </a:lnTo>
                    <a:lnTo>
                      <a:pt x="38027" y="5903"/>
                    </a:lnTo>
                    <a:lnTo>
                      <a:pt x="36350" y="4494"/>
                    </a:lnTo>
                    <a:lnTo>
                      <a:pt x="34540" y="3287"/>
                    </a:lnTo>
                    <a:lnTo>
                      <a:pt x="32595" y="2248"/>
                    </a:lnTo>
                    <a:lnTo>
                      <a:pt x="30583" y="1376"/>
                    </a:lnTo>
                    <a:lnTo>
                      <a:pt x="28436" y="705"/>
                    </a:lnTo>
                    <a:lnTo>
                      <a:pt x="26223" y="236"/>
                    </a:lnTo>
                    <a:lnTo>
                      <a:pt x="239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13"/>
            <p:cNvSpPr/>
            <p:nvPr/>
          </p:nvSpPr>
          <p:spPr>
            <a:xfrm>
              <a:off x="2584932" y="2838170"/>
              <a:ext cx="835261" cy="835261"/>
            </a:xfrm>
            <a:custGeom>
              <a:avLst/>
              <a:gdLst/>
              <a:ahLst/>
              <a:cxnLst/>
              <a:rect l="l" t="t" r="r" b="b"/>
              <a:pathLst>
                <a:path w="31120" h="31120" extrusionOk="0">
                  <a:moveTo>
                    <a:pt x="15560" y="3119"/>
                  </a:moveTo>
                  <a:lnTo>
                    <a:pt x="16834" y="3152"/>
                  </a:lnTo>
                  <a:lnTo>
                    <a:pt x="19282" y="3655"/>
                  </a:lnTo>
                  <a:lnTo>
                    <a:pt x="21495" y="4594"/>
                  </a:lnTo>
                  <a:lnTo>
                    <a:pt x="23507" y="5936"/>
                  </a:lnTo>
                  <a:lnTo>
                    <a:pt x="25184" y="7646"/>
                  </a:lnTo>
                  <a:lnTo>
                    <a:pt x="26525" y="9624"/>
                  </a:lnTo>
                  <a:lnTo>
                    <a:pt x="27464" y="11871"/>
                  </a:lnTo>
                  <a:lnTo>
                    <a:pt x="27967" y="14285"/>
                  </a:lnTo>
                  <a:lnTo>
                    <a:pt x="28034" y="15560"/>
                  </a:lnTo>
                  <a:lnTo>
                    <a:pt x="27967" y="16834"/>
                  </a:lnTo>
                  <a:lnTo>
                    <a:pt x="27464" y="19282"/>
                  </a:lnTo>
                  <a:lnTo>
                    <a:pt x="26525" y="21495"/>
                  </a:lnTo>
                  <a:lnTo>
                    <a:pt x="25184" y="23507"/>
                  </a:lnTo>
                  <a:lnTo>
                    <a:pt x="23507" y="25184"/>
                  </a:lnTo>
                  <a:lnTo>
                    <a:pt x="21495" y="26525"/>
                  </a:lnTo>
                  <a:lnTo>
                    <a:pt x="19282" y="27464"/>
                  </a:lnTo>
                  <a:lnTo>
                    <a:pt x="16834" y="27967"/>
                  </a:lnTo>
                  <a:lnTo>
                    <a:pt x="15560" y="28034"/>
                  </a:lnTo>
                  <a:lnTo>
                    <a:pt x="14286" y="27967"/>
                  </a:lnTo>
                  <a:lnTo>
                    <a:pt x="11871" y="27464"/>
                  </a:lnTo>
                  <a:lnTo>
                    <a:pt x="9624" y="26525"/>
                  </a:lnTo>
                  <a:lnTo>
                    <a:pt x="7646" y="25184"/>
                  </a:lnTo>
                  <a:lnTo>
                    <a:pt x="5936" y="23507"/>
                  </a:lnTo>
                  <a:lnTo>
                    <a:pt x="4594" y="21495"/>
                  </a:lnTo>
                  <a:lnTo>
                    <a:pt x="3655" y="19282"/>
                  </a:lnTo>
                  <a:lnTo>
                    <a:pt x="3152" y="16834"/>
                  </a:lnTo>
                  <a:lnTo>
                    <a:pt x="3119" y="15560"/>
                  </a:lnTo>
                  <a:lnTo>
                    <a:pt x="3152" y="14285"/>
                  </a:lnTo>
                  <a:lnTo>
                    <a:pt x="3655" y="11871"/>
                  </a:lnTo>
                  <a:lnTo>
                    <a:pt x="4594" y="9624"/>
                  </a:lnTo>
                  <a:lnTo>
                    <a:pt x="5936" y="7646"/>
                  </a:lnTo>
                  <a:lnTo>
                    <a:pt x="7646" y="5936"/>
                  </a:lnTo>
                  <a:lnTo>
                    <a:pt x="9624" y="4594"/>
                  </a:lnTo>
                  <a:lnTo>
                    <a:pt x="11871" y="3655"/>
                  </a:lnTo>
                  <a:lnTo>
                    <a:pt x="14286" y="3152"/>
                  </a:lnTo>
                  <a:lnTo>
                    <a:pt x="15560" y="3119"/>
                  </a:lnTo>
                  <a:close/>
                  <a:moveTo>
                    <a:pt x="15560" y="0"/>
                  </a:moveTo>
                  <a:lnTo>
                    <a:pt x="14755" y="34"/>
                  </a:lnTo>
                  <a:lnTo>
                    <a:pt x="13212" y="168"/>
                  </a:lnTo>
                  <a:lnTo>
                    <a:pt x="10932" y="671"/>
                  </a:lnTo>
                  <a:lnTo>
                    <a:pt x="8149" y="1878"/>
                  </a:lnTo>
                  <a:lnTo>
                    <a:pt x="5667" y="3555"/>
                  </a:lnTo>
                  <a:lnTo>
                    <a:pt x="3555" y="5667"/>
                  </a:lnTo>
                  <a:lnTo>
                    <a:pt x="1878" y="8149"/>
                  </a:lnTo>
                  <a:lnTo>
                    <a:pt x="671" y="10932"/>
                  </a:lnTo>
                  <a:lnTo>
                    <a:pt x="168" y="13212"/>
                  </a:lnTo>
                  <a:lnTo>
                    <a:pt x="34" y="14755"/>
                  </a:lnTo>
                  <a:lnTo>
                    <a:pt x="0" y="15560"/>
                  </a:lnTo>
                  <a:lnTo>
                    <a:pt x="34" y="16364"/>
                  </a:lnTo>
                  <a:lnTo>
                    <a:pt x="168" y="17940"/>
                  </a:lnTo>
                  <a:lnTo>
                    <a:pt x="671" y="20187"/>
                  </a:lnTo>
                  <a:lnTo>
                    <a:pt x="1878" y="23004"/>
                  </a:lnTo>
                  <a:lnTo>
                    <a:pt x="3555" y="25485"/>
                  </a:lnTo>
                  <a:lnTo>
                    <a:pt x="5667" y="27598"/>
                  </a:lnTo>
                  <a:lnTo>
                    <a:pt x="8149" y="29275"/>
                  </a:lnTo>
                  <a:lnTo>
                    <a:pt x="10932" y="30448"/>
                  </a:lnTo>
                  <a:lnTo>
                    <a:pt x="13212" y="30951"/>
                  </a:lnTo>
                  <a:lnTo>
                    <a:pt x="14755" y="31119"/>
                  </a:lnTo>
                  <a:lnTo>
                    <a:pt x="16365" y="31119"/>
                  </a:lnTo>
                  <a:lnTo>
                    <a:pt x="17941" y="30951"/>
                  </a:lnTo>
                  <a:lnTo>
                    <a:pt x="20187" y="30448"/>
                  </a:lnTo>
                  <a:lnTo>
                    <a:pt x="23004" y="29275"/>
                  </a:lnTo>
                  <a:lnTo>
                    <a:pt x="25486" y="27598"/>
                  </a:lnTo>
                  <a:lnTo>
                    <a:pt x="27598" y="25485"/>
                  </a:lnTo>
                  <a:lnTo>
                    <a:pt x="29275" y="23004"/>
                  </a:lnTo>
                  <a:lnTo>
                    <a:pt x="30449" y="20187"/>
                  </a:lnTo>
                  <a:lnTo>
                    <a:pt x="30952" y="17940"/>
                  </a:lnTo>
                  <a:lnTo>
                    <a:pt x="31119" y="16364"/>
                  </a:lnTo>
                  <a:lnTo>
                    <a:pt x="31119" y="15560"/>
                  </a:lnTo>
                  <a:lnTo>
                    <a:pt x="31119" y="14755"/>
                  </a:lnTo>
                  <a:lnTo>
                    <a:pt x="30952" y="13212"/>
                  </a:lnTo>
                  <a:lnTo>
                    <a:pt x="30449" y="10932"/>
                  </a:lnTo>
                  <a:lnTo>
                    <a:pt x="29275" y="8149"/>
                  </a:lnTo>
                  <a:lnTo>
                    <a:pt x="27598" y="5667"/>
                  </a:lnTo>
                  <a:lnTo>
                    <a:pt x="25486" y="3555"/>
                  </a:lnTo>
                  <a:lnTo>
                    <a:pt x="23004" y="1878"/>
                  </a:lnTo>
                  <a:lnTo>
                    <a:pt x="20187" y="671"/>
                  </a:lnTo>
                  <a:lnTo>
                    <a:pt x="17941" y="168"/>
                  </a:lnTo>
                  <a:lnTo>
                    <a:pt x="16365" y="34"/>
                  </a:lnTo>
                  <a:lnTo>
                    <a:pt x="155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13"/>
            <p:cNvGrpSpPr/>
            <p:nvPr/>
          </p:nvGrpSpPr>
          <p:grpSpPr>
            <a:xfrm>
              <a:off x="1369860" y="3316090"/>
              <a:ext cx="1144881" cy="1144875"/>
              <a:chOff x="1369860" y="3316090"/>
              <a:chExt cx="1144881" cy="1144875"/>
            </a:xfrm>
          </p:grpSpPr>
          <p:sp>
            <p:nvSpPr>
              <p:cNvPr id="84" name="Google Shape;84;p13"/>
              <p:cNvSpPr/>
              <p:nvPr/>
            </p:nvSpPr>
            <p:spPr>
              <a:xfrm>
                <a:off x="1833369" y="3316090"/>
                <a:ext cx="216948" cy="141339"/>
              </a:xfrm>
              <a:custGeom>
                <a:avLst/>
                <a:gdLst/>
                <a:ahLst/>
                <a:cxnLst/>
                <a:rect l="l" t="t" r="r" b="b"/>
                <a:pathLst>
                  <a:path w="8083" h="5266" extrusionOk="0">
                    <a:moveTo>
                      <a:pt x="1711" y="0"/>
                    </a:moveTo>
                    <a:lnTo>
                      <a:pt x="1409" y="34"/>
                    </a:lnTo>
                    <a:lnTo>
                      <a:pt x="973" y="403"/>
                    </a:lnTo>
                    <a:lnTo>
                      <a:pt x="906" y="671"/>
                    </a:lnTo>
                    <a:lnTo>
                      <a:pt x="1" y="5265"/>
                    </a:lnTo>
                    <a:lnTo>
                      <a:pt x="8083" y="5265"/>
                    </a:lnTo>
                    <a:lnTo>
                      <a:pt x="7211" y="671"/>
                    </a:lnTo>
                    <a:lnTo>
                      <a:pt x="7144" y="403"/>
                    </a:lnTo>
                    <a:lnTo>
                      <a:pt x="6708" y="34"/>
                    </a:lnTo>
                    <a:lnTo>
                      <a:pt x="64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1486858" y="3433088"/>
                <a:ext cx="227737" cy="226852"/>
              </a:xfrm>
              <a:custGeom>
                <a:avLst/>
                <a:gdLst/>
                <a:ahLst/>
                <a:cxnLst/>
                <a:rect l="l" t="t" r="r" b="b"/>
                <a:pathLst>
                  <a:path w="8485" h="8452" extrusionOk="0">
                    <a:moveTo>
                      <a:pt x="4326" y="1"/>
                    </a:moveTo>
                    <a:lnTo>
                      <a:pt x="3790" y="34"/>
                    </a:lnTo>
                    <a:lnTo>
                      <a:pt x="3555" y="202"/>
                    </a:lnTo>
                    <a:lnTo>
                      <a:pt x="1979" y="1778"/>
                    </a:lnTo>
                    <a:lnTo>
                      <a:pt x="1778" y="1979"/>
                    </a:lnTo>
                    <a:lnTo>
                      <a:pt x="235" y="3555"/>
                    </a:lnTo>
                    <a:lnTo>
                      <a:pt x="34" y="3790"/>
                    </a:lnTo>
                    <a:lnTo>
                      <a:pt x="1" y="4326"/>
                    </a:lnTo>
                    <a:lnTo>
                      <a:pt x="135" y="4595"/>
                    </a:lnTo>
                    <a:lnTo>
                      <a:pt x="2750" y="8451"/>
                    </a:lnTo>
                    <a:lnTo>
                      <a:pt x="5500" y="5701"/>
                    </a:lnTo>
                    <a:lnTo>
                      <a:pt x="5701" y="5500"/>
                    </a:lnTo>
                    <a:lnTo>
                      <a:pt x="8485" y="2750"/>
                    </a:lnTo>
                    <a:lnTo>
                      <a:pt x="4595" y="135"/>
                    </a:lnTo>
                    <a:lnTo>
                      <a:pt x="43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1369860" y="3779624"/>
                <a:ext cx="141339" cy="216921"/>
              </a:xfrm>
              <a:custGeom>
                <a:avLst/>
                <a:gdLst/>
                <a:ahLst/>
                <a:cxnLst/>
                <a:rect l="l" t="t" r="r" b="b"/>
                <a:pathLst>
                  <a:path w="5266" h="8082" extrusionOk="0">
                    <a:moveTo>
                      <a:pt x="5265" y="0"/>
                    </a:moveTo>
                    <a:lnTo>
                      <a:pt x="671" y="872"/>
                    </a:lnTo>
                    <a:lnTo>
                      <a:pt x="403" y="972"/>
                    </a:lnTo>
                    <a:lnTo>
                      <a:pt x="34" y="1408"/>
                    </a:lnTo>
                    <a:lnTo>
                      <a:pt x="0" y="1710"/>
                    </a:lnTo>
                    <a:lnTo>
                      <a:pt x="0" y="3890"/>
                    </a:lnTo>
                    <a:lnTo>
                      <a:pt x="0" y="4192"/>
                    </a:lnTo>
                    <a:lnTo>
                      <a:pt x="0" y="6405"/>
                    </a:lnTo>
                    <a:lnTo>
                      <a:pt x="34" y="6707"/>
                    </a:lnTo>
                    <a:lnTo>
                      <a:pt x="403" y="7109"/>
                    </a:lnTo>
                    <a:lnTo>
                      <a:pt x="671" y="7210"/>
                    </a:lnTo>
                    <a:lnTo>
                      <a:pt x="5265" y="8082"/>
                    </a:lnTo>
                    <a:lnTo>
                      <a:pt x="5265" y="4192"/>
                    </a:lnTo>
                    <a:lnTo>
                      <a:pt x="5265" y="3890"/>
                    </a:lnTo>
                    <a:lnTo>
                      <a:pt x="52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1486858" y="4116230"/>
                <a:ext cx="227737" cy="227737"/>
              </a:xfrm>
              <a:custGeom>
                <a:avLst/>
                <a:gdLst/>
                <a:ahLst/>
                <a:cxnLst/>
                <a:rect l="l" t="t" r="r" b="b"/>
                <a:pathLst>
                  <a:path w="8485" h="8485" extrusionOk="0">
                    <a:moveTo>
                      <a:pt x="2750" y="0"/>
                    </a:moveTo>
                    <a:lnTo>
                      <a:pt x="135" y="3890"/>
                    </a:lnTo>
                    <a:lnTo>
                      <a:pt x="1" y="4125"/>
                    </a:lnTo>
                    <a:lnTo>
                      <a:pt x="34" y="4695"/>
                    </a:lnTo>
                    <a:lnTo>
                      <a:pt x="235" y="4930"/>
                    </a:lnTo>
                    <a:lnTo>
                      <a:pt x="1778" y="6472"/>
                    </a:lnTo>
                    <a:lnTo>
                      <a:pt x="1979" y="6707"/>
                    </a:lnTo>
                    <a:lnTo>
                      <a:pt x="3555" y="8250"/>
                    </a:lnTo>
                    <a:lnTo>
                      <a:pt x="3790" y="8417"/>
                    </a:lnTo>
                    <a:lnTo>
                      <a:pt x="4326" y="8484"/>
                    </a:lnTo>
                    <a:lnTo>
                      <a:pt x="4595" y="8350"/>
                    </a:lnTo>
                    <a:lnTo>
                      <a:pt x="8485" y="5735"/>
                    </a:lnTo>
                    <a:lnTo>
                      <a:pt x="5701" y="2951"/>
                    </a:lnTo>
                    <a:lnTo>
                      <a:pt x="5500" y="2750"/>
                    </a:lnTo>
                    <a:lnTo>
                      <a:pt x="27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1833369" y="4319653"/>
                <a:ext cx="216948" cy="141313"/>
              </a:xfrm>
              <a:custGeom>
                <a:avLst/>
                <a:gdLst/>
                <a:ahLst/>
                <a:cxnLst/>
                <a:rect l="l" t="t" r="r" b="b"/>
                <a:pathLst>
                  <a:path w="8083" h="5265" extrusionOk="0">
                    <a:moveTo>
                      <a:pt x="1" y="0"/>
                    </a:moveTo>
                    <a:lnTo>
                      <a:pt x="906" y="4594"/>
                    </a:lnTo>
                    <a:lnTo>
                      <a:pt x="973" y="4862"/>
                    </a:lnTo>
                    <a:lnTo>
                      <a:pt x="1409" y="5231"/>
                    </a:lnTo>
                    <a:lnTo>
                      <a:pt x="1711" y="5265"/>
                    </a:lnTo>
                    <a:lnTo>
                      <a:pt x="6406" y="5265"/>
                    </a:lnTo>
                    <a:lnTo>
                      <a:pt x="6708" y="5231"/>
                    </a:lnTo>
                    <a:lnTo>
                      <a:pt x="7144" y="4862"/>
                    </a:lnTo>
                    <a:lnTo>
                      <a:pt x="7211" y="4594"/>
                    </a:lnTo>
                    <a:lnTo>
                      <a:pt x="80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2170004" y="4116230"/>
                <a:ext cx="227737" cy="227737"/>
              </a:xfrm>
              <a:custGeom>
                <a:avLst/>
                <a:gdLst/>
                <a:ahLst/>
                <a:cxnLst/>
                <a:rect l="l" t="t" r="r" b="b"/>
                <a:pathLst>
                  <a:path w="8485" h="8485" extrusionOk="0">
                    <a:moveTo>
                      <a:pt x="5735" y="0"/>
                    </a:moveTo>
                    <a:lnTo>
                      <a:pt x="2985" y="2750"/>
                    </a:lnTo>
                    <a:lnTo>
                      <a:pt x="2750" y="2951"/>
                    </a:lnTo>
                    <a:lnTo>
                      <a:pt x="0" y="5735"/>
                    </a:lnTo>
                    <a:lnTo>
                      <a:pt x="3890" y="8350"/>
                    </a:lnTo>
                    <a:lnTo>
                      <a:pt x="4125" y="8484"/>
                    </a:lnTo>
                    <a:lnTo>
                      <a:pt x="4695" y="8417"/>
                    </a:lnTo>
                    <a:lnTo>
                      <a:pt x="4930" y="8250"/>
                    </a:lnTo>
                    <a:lnTo>
                      <a:pt x="6472" y="6707"/>
                    </a:lnTo>
                    <a:lnTo>
                      <a:pt x="6707" y="6472"/>
                    </a:lnTo>
                    <a:lnTo>
                      <a:pt x="8250" y="4930"/>
                    </a:lnTo>
                    <a:lnTo>
                      <a:pt x="8451" y="4695"/>
                    </a:lnTo>
                    <a:lnTo>
                      <a:pt x="8484" y="4125"/>
                    </a:lnTo>
                    <a:lnTo>
                      <a:pt x="8350" y="3890"/>
                    </a:lnTo>
                    <a:lnTo>
                      <a:pt x="57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2373402" y="3779624"/>
                <a:ext cx="141339" cy="216921"/>
              </a:xfrm>
              <a:custGeom>
                <a:avLst/>
                <a:gdLst/>
                <a:ahLst/>
                <a:cxnLst/>
                <a:rect l="l" t="t" r="r" b="b"/>
                <a:pathLst>
                  <a:path w="5266" h="8082" extrusionOk="0">
                    <a:moveTo>
                      <a:pt x="1" y="0"/>
                    </a:moveTo>
                    <a:lnTo>
                      <a:pt x="1" y="3890"/>
                    </a:lnTo>
                    <a:lnTo>
                      <a:pt x="1" y="4192"/>
                    </a:lnTo>
                    <a:lnTo>
                      <a:pt x="1" y="8082"/>
                    </a:lnTo>
                    <a:lnTo>
                      <a:pt x="4595" y="7210"/>
                    </a:lnTo>
                    <a:lnTo>
                      <a:pt x="4863" y="7109"/>
                    </a:lnTo>
                    <a:lnTo>
                      <a:pt x="5232" y="6707"/>
                    </a:lnTo>
                    <a:lnTo>
                      <a:pt x="5266" y="6405"/>
                    </a:lnTo>
                    <a:lnTo>
                      <a:pt x="5266" y="4192"/>
                    </a:lnTo>
                    <a:lnTo>
                      <a:pt x="5266" y="3890"/>
                    </a:lnTo>
                    <a:lnTo>
                      <a:pt x="5266" y="1710"/>
                    </a:lnTo>
                    <a:lnTo>
                      <a:pt x="5232" y="1408"/>
                    </a:lnTo>
                    <a:lnTo>
                      <a:pt x="4863" y="972"/>
                    </a:lnTo>
                    <a:lnTo>
                      <a:pt x="4595" y="872"/>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2170004" y="3433088"/>
                <a:ext cx="227737" cy="226852"/>
              </a:xfrm>
              <a:custGeom>
                <a:avLst/>
                <a:gdLst/>
                <a:ahLst/>
                <a:cxnLst/>
                <a:rect l="l" t="t" r="r" b="b"/>
                <a:pathLst>
                  <a:path w="8485" h="8452" extrusionOk="0">
                    <a:moveTo>
                      <a:pt x="4125" y="1"/>
                    </a:moveTo>
                    <a:lnTo>
                      <a:pt x="3890" y="135"/>
                    </a:lnTo>
                    <a:lnTo>
                      <a:pt x="0" y="2750"/>
                    </a:lnTo>
                    <a:lnTo>
                      <a:pt x="2750" y="5500"/>
                    </a:lnTo>
                    <a:lnTo>
                      <a:pt x="2985" y="5701"/>
                    </a:lnTo>
                    <a:lnTo>
                      <a:pt x="5735" y="8451"/>
                    </a:lnTo>
                    <a:lnTo>
                      <a:pt x="8350" y="4595"/>
                    </a:lnTo>
                    <a:lnTo>
                      <a:pt x="8484" y="4326"/>
                    </a:lnTo>
                    <a:lnTo>
                      <a:pt x="8451" y="3790"/>
                    </a:lnTo>
                    <a:lnTo>
                      <a:pt x="8250" y="3555"/>
                    </a:lnTo>
                    <a:lnTo>
                      <a:pt x="6707" y="1979"/>
                    </a:lnTo>
                    <a:lnTo>
                      <a:pt x="6472" y="1778"/>
                    </a:lnTo>
                    <a:lnTo>
                      <a:pt x="4930" y="202"/>
                    </a:lnTo>
                    <a:lnTo>
                      <a:pt x="4695" y="34"/>
                    </a:lnTo>
                    <a:lnTo>
                      <a:pt x="4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1456260" y="3401604"/>
                <a:ext cx="972064" cy="972950"/>
              </a:xfrm>
              <a:custGeom>
                <a:avLst/>
                <a:gdLst/>
                <a:ahLst/>
                <a:cxnLst/>
                <a:rect l="l" t="t" r="r" b="b"/>
                <a:pathLst>
                  <a:path w="36217" h="36250" extrusionOk="0">
                    <a:moveTo>
                      <a:pt x="18108" y="8216"/>
                    </a:moveTo>
                    <a:lnTo>
                      <a:pt x="19114" y="8249"/>
                    </a:lnTo>
                    <a:lnTo>
                      <a:pt x="21059" y="8652"/>
                    </a:lnTo>
                    <a:lnTo>
                      <a:pt x="22837" y="9389"/>
                    </a:lnTo>
                    <a:lnTo>
                      <a:pt x="24413" y="10462"/>
                    </a:lnTo>
                    <a:lnTo>
                      <a:pt x="25754" y="11804"/>
                    </a:lnTo>
                    <a:lnTo>
                      <a:pt x="26827" y="13413"/>
                    </a:lnTo>
                    <a:lnTo>
                      <a:pt x="27598" y="15191"/>
                    </a:lnTo>
                    <a:lnTo>
                      <a:pt x="28001" y="17102"/>
                    </a:lnTo>
                    <a:lnTo>
                      <a:pt x="28034" y="18142"/>
                    </a:lnTo>
                    <a:lnTo>
                      <a:pt x="28001" y="19148"/>
                    </a:lnTo>
                    <a:lnTo>
                      <a:pt x="27598" y="21092"/>
                    </a:lnTo>
                    <a:lnTo>
                      <a:pt x="26827" y="22870"/>
                    </a:lnTo>
                    <a:lnTo>
                      <a:pt x="25754" y="24446"/>
                    </a:lnTo>
                    <a:lnTo>
                      <a:pt x="24413" y="25787"/>
                    </a:lnTo>
                    <a:lnTo>
                      <a:pt x="22837" y="26860"/>
                    </a:lnTo>
                    <a:lnTo>
                      <a:pt x="21059" y="27631"/>
                    </a:lnTo>
                    <a:lnTo>
                      <a:pt x="19114" y="28034"/>
                    </a:lnTo>
                    <a:lnTo>
                      <a:pt x="18108" y="28067"/>
                    </a:lnTo>
                    <a:lnTo>
                      <a:pt x="17069" y="28034"/>
                    </a:lnTo>
                    <a:lnTo>
                      <a:pt x="15158" y="27631"/>
                    </a:lnTo>
                    <a:lnTo>
                      <a:pt x="13380" y="26860"/>
                    </a:lnTo>
                    <a:lnTo>
                      <a:pt x="11804" y="25787"/>
                    </a:lnTo>
                    <a:lnTo>
                      <a:pt x="10429" y="24446"/>
                    </a:lnTo>
                    <a:lnTo>
                      <a:pt x="9356" y="22870"/>
                    </a:lnTo>
                    <a:lnTo>
                      <a:pt x="8619" y="21092"/>
                    </a:lnTo>
                    <a:lnTo>
                      <a:pt x="8216" y="19148"/>
                    </a:lnTo>
                    <a:lnTo>
                      <a:pt x="8183" y="18142"/>
                    </a:lnTo>
                    <a:lnTo>
                      <a:pt x="8216" y="17102"/>
                    </a:lnTo>
                    <a:lnTo>
                      <a:pt x="8619" y="15191"/>
                    </a:lnTo>
                    <a:lnTo>
                      <a:pt x="9356" y="13413"/>
                    </a:lnTo>
                    <a:lnTo>
                      <a:pt x="10429" y="11804"/>
                    </a:lnTo>
                    <a:lnTo>
                      <a:pt x="11804" y="10462"/>
                    </a:lnTo>
                    <a:lnTo>
                      <a:pt x="13380" y="9389"/>
                    </a:lnTo>
                    <a:lnTo>
                      <a:pt x="15158" y="8652"/>
                    </a:lnTo>
                    <a:lnTo>
                      <a:pt x="17069" y="8249"/>
                    </a:lnTo>
                    <a:lnTo>
                      <a:pt x="18108" y="8216"/>
                    </a:lnTo>
                    <a:close/>
                    <a:moveTo>
                      <a:pt x="18108" y="0"/>
                    </a:moveTo>
                    <a:lnTo>
                      <a:pt x="17170" y="34"/>
                    </a:lnTo>
                    <a:lnTo>
                      <a:pt x="15325" y="201"/>
                    </a:lnTo>
                    <a:lnTo>
                      <a:pt x="13581" y="570"/>
                    </a:lnTo>
                    <a:lnTo>
                      <a:pt x="11871" y="1107"/>
                    </a:lnTo>
                    <a:lnTo>
                      <a:pt x="10262" y="1811"/>
                    </a:lnTo>
                    <a:lnTo>
                      <a:pt x="8719" y="2649"/>
                    </a:lnTo>
                    <a:lnTo>
                      <a:pt x="7244" y="3622"/>
                    </a:lnTo>
                    <a:lnTo>
                      <a:pt x="5902" y="4728"/>
                    </a:lnTo>
                    <a:lnTo>
                      <a:pt x="4695" y="5935"/>
                    </a:lnTo>
                    <a:lnTo>
                      <a:pt x="3589" y="7277"/>
                    </a:lnTo>
                    <a:lnTo>
                      <a:pt x="2616" y="8719"/>
                    </a:lnTo>
                    <a:lnTo>
                      <a:pt x="1778" y="10261"/>
                    </a:lnTo>
                    <a:lnTo>
                      <a:pt x="1074" y="11904"/>
                    </a:lnTo>
                    <a:lnTo>
                      <a:pt x="537" y="13615"/>
                    </a:lnTo>
                    <a:lnTo>
                      <a:pt x="202" y="15358"/>
                    </a:lnTo>
                    <a:lnTo>
                      <a:pt x="0" y="17203"/>
                    </a:lnTo>
                    <a:lnTo>
                      <a:pt x="0" y="18142"/>
                    </a:lnTo>
                    <a:lnTo>
                      <a:pt x="0" y="19080"/>
                    </a:lnTo>
                    <a:lnTo>
                      <a:pt x="202" y="20891"/>
                    </a:lnTo>
                    <a:lnTo>
                      <a:pt x="537" y="22669"/>
                    </a:lnTo>
                    <a:lnTo>
                      <a:pt x="1074" y="24379"/>
                    </a:lnTo>
                    <a:lnTo>
                      <a:pt x="1778" y="25988"/>
                    </a:lnTo>
                    <a:lnTo>
                      <a:pt x="2616" y="27531"/>
                    </a:lnTo>
                    <a:lnTo>
                      <a:pt x="3589" y="28973"/>
                    </a:lnTo>
                    <a:lnTo>
                      <a:pt x="4695" y="30314"/>
                    </a:lnTo>
                    <a:lnTo>
                      <a:pt x="5902" y="31555"/>
                    </a:lnTo>
                    <a:lnTo>
                      <a:pt x="7244" y="32661"/>
                    </a:lnTo>
                    <a:lnTo>
                      <a:pt x="8719" y="33634"/>
                    </a:lnTo>
                    <a:lnTo>
                      <a:pt x="10262" y="34472"/>
                    </a:lnTo>
                    <a:lnTo>
                      <a:pt x="11871" y="35143"/>
                    </a:lnTo>
                    <a:lnTo>
                      <a:pt x="13581" y="35680"/>
                    </a:lnTo>
                    <a:lnTo>
                      <a:pt x="15325" y="36048"/>
                    </a:lnTo>
                    <a:lnTo>
                      <a:pt x="17170" y="36250"/>
                    </a:lnTo>
                    <a:lnTo>
                      <a:pt x="19047" y="36250"/>
                    </a:lnTo>
                    <a:lnTo>
                      <a:pt x="20858" y="36048"/>
                    </a:lnTo>
                    <a:lnTo>
                      <a:pt x="22636" y="35680"/>
                    </a:lnTo>
                    <a:lnTo>
                      <a:pt x="24346" y="35143"/>
                    </a:lnTo>
                    <a:lnTo>
                      <a:pt x="25955" y="34472"/>
                    </a:lnTo>
                    <a:lnTo>
                      <a:pt x="27498" y="33634"/>
                    </a:lnTo>
                    <a:lnTo>
                      <a:pt x="28940" y="32661"/>
                    </a:lnTo>
                    <a:lnTo>
                      <a:pt x="30281" y="31555"/>
                    </a:lnTo>
                    <a:lnTo>
                      <a:pt x="31522" y="30314"/>
                    </a:lnTo>
                    <a:lnTo>
                      <a:pt x="32628" y="28973"/>
                    </a:lnTo>
                    <a:lnTo>
                      <a:pt x="33601" y="27531"/>
                    </a:lnTo>
                    <a:lnTo>
                      <a:pt x="34439" y="25988"/>
                    </a:lnTo>
                    <a:lnTo>
                      <a:pt x="35143" y="24379"/>
                    </a:lnTo>
                    <a:lnTo>
                      <a:pt x="35646" y="22669"/>
                    </a:lnTo>
                    <a:lnTo>
                      <a:pt x="36015" y="20891"/>
                    </a:lnTo>
                    <a:lnTo>
                      <a:pt x="36217" y="19080"/>
                    </a:lnTo>
                    <a:lnTo>
                      <a:pt x="36217" y="18142"/>
                    </a:lnTo>
                    <a:lnTo>
                      <a:pt x="36217" y="17203"/>
                    </a:lnTo>
                    <a:lnTo>
                      <a:pt x="36015" y="15358"/>
                    </a:lnTo>
                    <a:lnTo>
                      <a:pt x="35646" y="13615"/>
                    </a:lnTo>
                    <a:lnTo>
                      <a:pt x="35143" y="11904"/>
                    </a:lnTo>
                    <a:lnTo>
                      <a:pt x="34439" y="10261"/>
                    </a:lnTo>
                    <a:lnTo>
                      <a:pt x="33601" y="8719"/>
                    </a:lnTo>
                    <a:lnTo>
                      <a:pt x="32628" y="7277"/>
                    </a:lnTo>
                    <a:lnTo>
                      <a:pt x="31522" y="5935"/>
                    </a:lnTo>
                    <a:lnTo>
                      <a:pt x="30281" y="4728"/>
                    </a:lnTo>
                    <a:lnTo>
                      <a:pt x="28940" y="3622"/>
                    </a:lnTo>
                    <a:lnTo>
                      <a:pt x="27498" y="2649"/>
                    </a:lnTo>
                    <a:lnTo>
                      <a:pt x="25955" y="1811"/>
                    </a:lnTo>
                    <a:lnTo>
                      <a:pt x="24346" y="1107"/>
                    </a:lnTo>
                    <a:lnTo>
                      <a:pt x="22636" y="570"/>
                    </a:lnTo>
                    <a:lnTo>
                      <a:pt x="20858" y="201"/>
                    </a:lnTo>
                    <a:lnTo>
                      <a:pt x="19047" y="34"/>
                    </a:lnTo>
                    <a:lnTo>
                      <a:pt x="181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13"/>
            <p:cNvSpPr/>
            <p:nvPr/>
          </p:nvSpPr>
          <p:spPr>
            <a:xfrm>
              <a:off x="1609278" y="3555507"/>
              <a:ext cx="665149" cy="665149"/>
            </a:xfrm>
            <a:custGeom>
              <a:avLst/>
              <a:gdLst/>
              <a:ahLst/>
              <a:cxnLst/>
              <a:rect l="l" t="t" r="r" b="b"/>
              <a:pathLst>
                <a:path w="24782" h="24782" extrusionOk="0">
                  <a:moveTo>
                    <a:pt x="12407" y="2482"/>
                  </a:moveTo>
                  <a:lnTo>
                    <a:pt x="13413" y="2515"/>
                  </a:lnTo>
                  <a:lnTo>
                    <a:pt x="15358" y="2918"/>
                  </a:lnTo>
                  <a:lnTo>
                    <a:pt x="17136" y="3655"/>
                  </a:lnTo>
                  <a:lnTo>
                    <a:pt x="18712" y="4728"/>
                  </a:lnTo>
                  <a:lnTo>
                    <a:pt x="20053" y="6070"/>
                  </a:lnTo>
                  <a:lnTo>
                    <a:pt x="21126" y="7679"/>
                  </a:lnTo>
                  <a:lnTo>
                    <a:pt x="21897" y="9457"/>
                  </a:lnTo>
                  <a:lnTo>
                    <a:pt x="22300" y="11368"/>
                  </a:lnTo>
                  <a:lnTo>
                    <a:pt x="22333" y="12408"/>
                  </a:lnTo>
                  <a:lnTo>
                    <a:pt x="22300" y="13414"/>
                  </a:lnTo>
                  <a:lnTo>
                    <a:pt x="21897" y="15358"/>
                  </a:lnTo>
                  <a:lnTo>
                    <a:pt x="21126" y="17136"/>
                  </a:lnTo>
                  <a:lnTo>
                    <a:pt x="20053" y="18712"/>
                  </a:lnTo>
                  <a:lnTo>
                    <a:pt x="18712" y="20053"/>
                  </a:lnTo>
                  <a:lnTo>
                    <a:pt x="17136" y="21126"/>
                  </a:lnTo>
                  <a:lnTo>
                    <a:pt x="15358" y="21897"/>
                  </a:lnTo>
                  <a:lnTo>
                    <a:pt x="13413" y="22300"/>
                  </a:lnTo>
                  <a:lnTo>
                    <a:pt x="12407" y="22333"/>
                  </a:lnTo>
                  <a:lnTo>
                    <a:pt x="11368" y="22300"/>
                  </a:lnTo>
                  <a:lnTo>
                    <a:pt x="9457" y="21897"/>
                  </a:lnTo>
                  <a:lnTo>
                    <a:pt x="7679" y="21126"/>
                  </a:lnTo>
                  <a:lnTo>
                    <a:pt x="6103" y="20053"/>
                  </a:lnTo>
                  <a:lnTo>
                    <a:pt x="4728" y="18712"/>
                  </a:lnTo>
                  <a:lnTo>
                    <a:pt x="3655" y="17136"/>
                  </a:lnTo>
                  <a:lnTo>
                    <a:pt x="2918" y="15358"/>
                  </a:lnTo>
                  <a:lnTo>
                    <a:pt x="2515" y="13414"/>
                  </a:lnTo>
                  <a:lnTo>
                    <a:pt x="2482" y="12408"/>
                  </a:lnTo>
                  <a:lnTo>
                    <a:pt x="2515" y="11368"/>
                  </a:lnTo>
                  <a:lnTo>
                    <a:pt x="2918" y="9457"/>
                  </a:lnTo>
                  <a:lnTo>
                    <a:pt x="3655" y="7679"/>
                  </a:lnTo>
                  <a:lnTo>
                    <a:pt x="4728" y="6070"/>
                  </a:lnTo>
                  <a:lnTo>
                    <a:pt x="6103" y="4728"/>
                  </a:lnTo>
                  <a:lnTo>
                    <a:pt x="7679" y="3655"/>
                  </a:lnTo>
                  <a:lnTo>
                    <a:pt x="9457" y="2918"/>
                  </a:lnTo>
                  <a:lnTo>
                    <a:pt x="11368" y="2515"/>
                  </a:lnTo>
                  <a:lnTo>
                    <a:pt x="12407" y="2482"/>
                  </a:lnTo>
                  <a:close/>
                  <a:moveTo>
                    <a:pt x="12407" y="0"/>
                  </a:moveTo>
                  <a:lnTo>
                    <a:pt x="11133" y="67"/>
                  </a:lnTo>
                  <a:lnTo>
                    <a:pt x="8719" y="537"/>
                  </a:lnTo>
                  <a:lnTo>
                    <a:pt x="6506" y="1476"/>
                  </a:lnTo>
                  <a:lnTo>
                    <a:pt x="4527" y="2817"/>
                  </a:lnTo>
                  <a:lnTo>
                    <a:pt x="2817" y="4494"/>
                  </a:lnTo>
                  <a:lnTo>
                    <a:pt x="1476" y="6472"/>
                  </a:lnTo>
                  <a:lnTo>
                    <a:pt x="537" y="8719"/>
                  </a:lnTo>
                  <a:lnTo>
                    <a:pt x="67" y="11133"/>
                  </a:lnTo>
                  <a:lnTo>
                    <a:pt x="0" y="12408"/>
                  </a:lnTo>
                  <a:lnTo>
                    <a:pt x="67" y="13682"/>
                  </a:lnTo>
                  <a:lnTo>
                    <a:pt x="537" y="16096"/>
                  </a:lnTo>
                  <a:lnTo>
                    <a:pt x="1476" y="18309"/>
                  </a:lnTo>
                  <a:lnTo>
                    <a:pt x="2817" y="20288"/>
                  </a:lnTo>
                  <a:lnTo>
                    <a:pt x="4527" y="21965"/>
                  </a:lnTo>
                  <a:lnTo>
                    <a:pt x="6506" y="23306"/>
                  </a:lnTo>
                  <a:lnTo>
                    <a:pt x="8719" y="24245"/>
                  </a:lnTo>
                  <a:lnTo>
                    <a:pt x="11133" y="24748"/>
                  </a:lnTo>
                  <a:lnTo>
                    <a:pt x="12407" y="24781"/>
                  </a:lnTo>
                  <a:lnTo>
                    <a:pt x="13682" y="24748"/>
                  </a:lnTo>
                  <a:lnTo>
                    <a:pt x="16096" y="24245"/>
                  </a:lnTo>
                  <a:lnTo>
                    <a:pt x="18309" y="23306"/>
                  </a:lnTo>
                  <a:lnTo>
                    <a:pt x="20288" y="21965"/>
                  </a:lnTo>
                  <a:lnTo>
                    <a:pt x="21965" y="20288"/>
                  </a:lnTo>
                  <a:lnTo>
                    <a:pt x="23306" y="18309"/>
                  </a:lnTo>
                  <a:lnTo>
                    <a:pt x="24245" y="16096"/>
                  </a:lnTo>
                  <a:lnTo>
                    <a:pt x="24748" y="13682"/>
                  </a:lnTo>
                  <a:lnTo>
                    <a:pt x="24781" y="12408"/>
                  </a:lnTo>
                  <a:lnTo>
                    <a:pt x="24748" y="11133"/>
                  </a:lnTo>
                  <a:lnTo>
                    <a:pt x="24245" y="8719"/>
                  </a:lnTo>
                  <a:lnTo>
                    <a:pt x="23306" y="6472"/>
                  </a:lnTo>
                  <a:lnTo>
                    <a:pt x="21965" y="4494"/>
                  </a:lnTo>
                  <a:lnTo>
                    <a:pt x="20288" y="2817"/>
                  </a:lnTo>
                  <a:lnTo>
                    <a:pt x="18309" y="1476"/>
                  </a:lnTo>
                  <a:lnTo>
                    <a:pt x="16096" y="537"/>
                  </a:lnTo>
                  <a:lnTo>
                    <a:pt x="13682" y="67"/>
                  </a:lnTo>
                  <a:lnTo>
                    <a:pt x="124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3238014" y="1925843"/>
              <a:ext cx="122948" cy="188718"/>
            </a:xfrm>
            <a:custGeom>
              <a:avLst/>
              <a:gdLst/>
              <a:ahLst/>
              <a:cxnLst/>
              <a:rect l="l" t="t" r="r" b="b"/>
              <a:pathLst>
                <a:path w="5266" h="8083" extrusionOk="0">
                  <a:moveTo>
                    <a:pt x="1" y="1"/>
                  </a:moveTo>
                  <a:lnTo>
                    <a:pt x="1" y="3891"/>
                  </a:lnTo>
                  <a:lnTo>
                    <a:pt x="1" y="4193"/>
                  </a:lnTo>
                  <a:lnTo>
                    <a:pt x="1" y="8082"/>
                  </a:lnTo>
                  <a:lnTo>
                    <a:pt x="4595" y="7177"/>
                  </a:lnTo>
                  <a:lnTo>
                    <a:pt x="4863" y="7110"/>
                  </a:lnTo>
                  <a:lnTo>
                    <a:pt x="5232" y="6674"/>
                  </a:lnTo>
                  <a:lnTo>
                    <a:pt x="5266" y="6372"/>
                  </a:lnTo>
                  <a:lnTo>
                    <a:pt x="5266" y="4193"/>
                  </a:lnTo>
                  <a:lnTo>
                    <a:pt x="5266" y="3891"/>
                  </a:lnTo>
                  <a:lnTo>
                    <a:pt x="5266" y="1678"/>
                  </a:lnTo>
                  <a:lnTo>
                    <a:pt x="5232" y="1376"/>
                  </a:lnTo>
                  <a:lnTo>
                    <a:pt x="4863" y="940"/>
                  </a:lnTo>
                  <a:lnTo>
                    <a:pt x="4595" y="87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p:nvPr/>
          </p:nvSpPr>
          <p:spPr>
            <a:xfrm>
              <a:off x="2956647" y="1690609"/>
              <a:ext cx="665149" cy="665149"/>
            </a:xfrm>
            <a:custGeom>
              <a:avLst/>
              <a:gdLst/>
              <a:ahLst/>
              <a:cxnLst/>
              <a:rect l="l" t="t" r="r" b="b"/>
              <a:pathLst>
                <a:path w="24782" h="24782" extrusionOk="0">
                  <a:moveTo>
                    <a:pt x="12374" y="2448"/>
                  </a:moveTo>
                  <a:lnTo>
                    <a:pt x="13414" y="2482"/>
                  </a:lnTo>
                  <a:lnTo>
                    <a:pt x="15325" y="2884"/>
                  </a:lnTo>
                  <a:lnTo>
                    <a:pt x="17103" y="3655"/>
                  </a:lnTo>
                  <a:lnTo>
                    <a:pt x="18712" y="4728"/>
                  </a:lnTo>
                  <a:lnTo>
                    <a:pt x="20054" y="6070"/>
                  </a:lnTo>
                  <a:lnTo>
                    <a:pt x="21127" y="7646"/>
                  </a:lnTo>
                  <a:lnTo>
                    <a:pt x="21864" y="9423"/>
                  </a:lnTo>
                  <a:lnTo>
                    <a:pt x="22267" y="11368"/>
                  </a:lnTo>
                  <a:lnTo>
                    <a:pt x="22300" y="12374"/>
                  </a:lnTo>
                  <a:lnTo>
                    <a:pt x="22267" y="13380"/>
                  </a:lnTo>
                  <a:lnTo>
                    <a:pt x="21864" y="15325"/>
                  </a:lnTo>
                  <a:lnTo>
                    <a:pt x="21127" y="17102"/>
                  </a:lnTo>
                  <a:lnTo>
                    <a:pt x="20054" y="18678"/>
                  </a:lnTo>
                  <a:lnTo>
                    <a:pt x="18712" y="20053"/>
                  </a:lnTo>
                  <a:lnTo>
                    <a:pt x="17103" y="21126"/>
                  </a:lnTo>
                  <a:lnTo>
                    <a:pt x="15325" y="21864"/>
                  </a:lnTo>
                  <a:lnTo>
                    <a:pt x="13414" y="22266"/>
                  </a:lnTo>
                  <a:lnTo>
                    <a:pt x="12374" y="22300"/>
                  </a:lnTo>
                  <a:lnTo>
                    <a:pt x="11368" y="22266"/>
                  </a:lnTo>
                  <a:lnTo>
                    <a:pt x="9423" y="21864"/>
                  </a:lnTo>
                  <a:lnTo>
                    <a:pt x="7646" y="21126"/>
                  </a:lnTo>
                  <a:lnTo>
                    <a:pt x="6070" y="20053"/>
                  </a:lnTo>
                  <a:lnTo>
                    <a:pt x="4729" y="18678"/>
                  </a:lnTo>
                  <a:lnTo>
                    <a:pt x="3656" y="17102"/>
                  </a:lnTo>
                  <a:lnTo>
                    <a:pt x="2884" y="15325"/>
                  </a:lnTo>
                  <a:lnTo>
                    <a:pt x="2482" y="13380"/>
                  </a:lnTo>
                  <a:lnTo>
                    <a:pt x="2449" y="12374"/>
                  </a:lnTo>
                  <a:lnTo>
                    <a:pt x="2482" y="11368"/>
                  </a:lnTo>
                  <a:lnTo>
                    <a:pt x="2884" y="9423"/>
                  </a:lnTo>
                  <a:lnTo>
                    <a:pt x="3656" y="7646"/>
                  </a:lnTo>
                  <a:lnTo>
                    <a:pt x="4729" y="6070"/>
                  </a:lnTo>
                  <a:lnTo>
                    <a:pt x="6070" y="4728"/>
                  </a:lnTo>
                  <a:lnTo>
                    <a:pt x="7646" y="3655"/>
                  </a:lnTo>
                  <a:lnTo>
                    <a:pt x="9423" y="2884"/>
                  </a:lnTo>
                  <a:lnTo>
                    <a:pt x="11368" y="2482"/>
                  </a:lnTo>
                  <a:lnTo>
                    <a:pt x="12374" y="2448"/>
                  </a:lnTo>
                  <a:close/>
                  <a:moveTo>
                    <a:pt x="12374" y="0"/>
                  </a:moveTo>
                  <a:lnTo>
                    <a:pt x="11100" y="34"/>
                  </a:lnTo>
                  <a:lnTo>
                    <a:pt x="8686" y="537"/>
                  </a:lnTo>
                  <a:lnTo>
                    <a:pt x="6473" y="1476"/>
                  </a:lnTo>
                  <a:lnTo>
                    <a:pt x="4494" y="2817"/>
                  </a:lnTo>
                  <a:lnTo>
                    <a:pt x="2817" y="4494"/>
                  </a:lnTo>
                  <a:lnTo>
                    <a:pt x="1476" y="6472"/>
                  </a:lnTo>
                  <a:lnTo>
                    <a:pt x="537" y="8685"/>
                  </a:lnTo>
                  <a:lnTo>
                    <a:pt x="34" y="11100"/>
                  </a:lnTo>
                  <a:lnTo>
                    <a:pt x="1" y="12374"/>
                  </a:lnTo>
                  <a:lnTo>
                    <a:pt x="34" y="13648"/>
                  </a:lnTo>
                  <a:lnTo>
                    <a:pt x="537" y="16063"/>
                  </a:lnTo>
                  <a:lnTo>
                    <a:pt x="1476" y="18276"/>
                  </a:lnTo>
                  <a:lnTo>
                    <a:pt x="2817" y="20254"/>
                  </a:lnTo>
                  <a:lnTo>
                    <a:pt x="4494" y="21964"/>
                  </a:lnTo>
                  <a:lnTo>
                    <a:pt x="6473" y="23272"/>
                  </a:lnTo>
                  <a:lnTo>
                    <a:pt x="8686" y="24245"/>
                  </a:lnTo>
                  <a:lnTo>
                    <a:pt x="11100" y="24714"/>
                  </a:lnTo>
                  <a:lnTo>
                    <a:pt x="12374" y="24781"/>
                  </a:lnTo>
                  <a:lnTo>
                    <a:pt x="13649" y="24714"/>
                  </a:lnTo>
                  <a:lnTo>
                    <a:pt x="16063" y="24245"/>
                  </a:lnTo>
                  <a:lnTo>
                    <a:pt x="18310" y="23272"/>
                  </a:lnTo>
                  <a:lnTo>
                    <a:pt x="20288" y="21964"/>
                  </a:lnTo>
                  <a:lnTo>
                    <a:pt x="21965" y="20254"/>
                  </a:lnTo>
                  <a:lnTo>
                    <a:pt x="23306" y="18276"/>
                  </a:lnTo>
                  <a:lnTo>
                    <a:pt x="24245" y="16063"/>
                  </a:lnTo>
                  <a:lnTo>
                    <a:pt x="24715" y="13648"/>
                  </a:lnTo>
                  <a:lnTo>
                    <a:pt x="24782" y="12374"/>
                  </a:lnTo>
                  <a:lnTo>
                    <a:pt x="24715" y="11100"/>
                  </a:lnTo>
                  <a:lnTo>
                    <a:pt x="24245" y="8685"/>
                  </a:lnTo>
                  <a:lnTo>
                    <a:pt x="23306" y="6472"/>
                  </a:lnTo>
                  <a:lnTo>
                    <a:pt x="21965" y="4494"/>
                  </a:lnTo>
                  <a:lnTo>
                    <a:pt x="20288" y="2817"/>
                  </a:lnTo>
                  <a:lnTo>
                    <a:pt x="18310" y="1476"/>
                  </a:lnTo>
                  <a:lnTo>
                    <a:pt x="16063" y="537"/>
                  </a:lnTo>
                  <a:lnTo>
                    <a:pt x="13649" y="34"/>
                  </a:lnTo>
                  <a:lnTo>
                    <a:pt x="123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13"/>
            <p:cNvGrpSpPr/>
            <p:nvPr/>
          </p:nvGrpSpPr>
          <p:grpSpPr>
            <a:xfrm>
              <a:off x="642615" y="2859750"/>
              <a:ext cx="911772" cy="911793"/>
              <a:chOff x="642615" y="2859750"/>
              <a:chExt cx="911772" cy="911793"/>
            </a:xfrm>
          </p:grpSpPr>
          <p:sp>
            <p:nvSpPr>
              <p:cNvPr id="97" name="Google Shape;97;p13"/>
              <p:cNvSpPr/>
              <p:nvPr/>
            </p:nvSpPr>
            <p:spPr>
              <a:xfrm>
                <a:off x="1011619" y="2859750"/>
                <a:ext cx="172850" cy="112540"/>
              </a:xfrm>
              <a:custGeom>
                <a:avLst/>
                <a:gdLst/>
                <a:ahLst/>
                <a:cxnLst/>
                <a:rect l="l" t="t" r="r" b="b"/>
                <a:pathLst>
                  <a:path w="6440" h="4193" extrusionOk="0">
                    <a:moveTo>
                      <a:pt x="1342" y="1"/>
                    </a:moveTo>
                    <a:lnTo>
                      <a:pt x="1141" y="34"/>
                    </a:lnTo>
                    <a:lnTo>
                      <a:pt x="772" y="336"/>
                    </a:lnTo>
                    <a:lnTo>
                      <a:pt x="705" y="537"/>
                    </a:lnTo>
                    <a:lnTo>
                      <a:pt x="1" y="4193"/>
                    </a:lnTo>
                    <a:lnTo>
                      <a:pt x="6439" y="4193"/>
                    </a:lnTo>
                    <a:lnTo>
                      <a:pt x="5735" y="537"/>
                    </a:lnTo>
                    <a:lnTo>
                      <a:pt x="5668" y="336"/>
                    </a:lnTo>
                    <a:lnTo>
                      <a:pt x="5333" y="34"/>
                    </a:lnTo>
                    <a:lnTo>
                      <a:pt x="50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735322" y="2953369"/>
                <a:ext cx="181814" cy="180928"/>
              </a:xfrm>
              <a:custGeom>
                <a:avLst/>
                <a:gdLst/>
                <a:ahLst/>
                <a:cxnLst/>
                <a:rect l="l" t="t" r="r" b="b"/>
                <a:pathLst>
                  <a:path w="6774" h="6741" extrusionOk="0">
                    <a:moveTo>
                      <a:pt x="3454" y="0"/>
                    </a:moveTo>
                    <a:lnTo>
                      <a:pt x="3018" y="34"/>
                    </a:lnTo>
                    <a:lnTo>
                      <a:pt x="2851" y="168"/>
                    </a:lnTo>
                    <a:lnTo>
                      <a:pt x="1610" y="1409"/>
                    </a:lnTo>
                    <a:lnTo>
                      <a:pt x="1442" y="1576"/>
                    </a:lnTo>
                    <a:lnTo>
                      <a:pt x="201" y="2817"/>
                    </a:lnTo>
                    <a:lnTo>
                      <a:pt x="34" y="3018"/>
                    </a:lnTo>
                    <a:lnTo>
                      <a:pt x="0" y="3454"/>
                    </a:lnTo>
                    <a:lnTo>
                      <a:pt x="101" y="3656"/>
                    </a:lnTo>
                    <a:lnTo>
                      <a:pt x="2213" y="6741"/>
                    </a:lnTo>
                    <a:lnTo>
                      <a:pt x="4393" y="4561"/>
                    </a:lnTo>
                    <a:lnTo>
                      <a:pt x="4561" y="4393"/>
                    </a:lnTo>
                    <a:lnTo>
                      <a:pt x="6774" y="2180"/>
                    </a:lnTo>
                    <a:lnTo>
                      <a:pt x="3689" y="101"/>
                    </a:lnTo>
                    <a:lnTo>
                      <a:pt x="34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a:off x="642615" y="3229691"/>
                <a:ext cx="112513" cy="172823"/>
              </a:xfrm>
              <a:custGeom>
                <a:avLst/>
                <a:gdLst/>
                <a:ahLst/>
                <a:cxnLst/>
                <a:rect l="l" t="t" r="r" b="b"/>
                <a:pathLst>
                  <a:path w="4192" h="6439" extrusionOk="0">
                    <a:moveTo>
                      <a:pt x="4192" y="0"/>
                    </a:moveTo>
                    <a:lnTo>
                      <a:pt x="537" y="704"/>
                    </a:lnTo>
                    <a:lnTo>
                      <a:pt x="302" y="771"/>
                    </a:lnTo>
                    <a:lnTo>
                      <a:pt x="34" y="1107"/>
                    </a:lnTo>
                    <a:lnTo>
                      <a:pt x="0" y="1341"/>
                    </a:lnTo>
                    <a:lnTo>
                      <a:pt x="0" y="3085"/>
                    </a:lnTo>
                    <a:lnTo>
                      <a:pt x="0" y="3320"/>
                    </a:lnTo>
                    <a:lnTo>
                      <a:pt x="0" y="5097"/>
                    </a:lnTo>
                    <a:lnTo>
                      <a:pt x="34" y="5332"/>
                    </a:lnTo>
                    <a:lnTo>
                      <a:pt x="302" y="5667"/>
                    </a:lnTo>
                    <a:lnTo>
                      <a:pt x="537" y="5734"/>
                    </a:lnTo>
                    <a:lnTo>
                      <a:pt x="4192" y="6439"/>
                    </a:lnTo>
                    <a:lnTo>
                      <a:pt x="4192" y="3320"/>
                    </a:lnTo>
                    <a:lnTo>
                      <a:pt x="4192" y="3085"/>
                    </a:lnTo>
                    <a:lnTo>
                      <a:pt x="41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735322" y="3497907"/>
                <a:ext cx="181814" cy="180928"/>
              </a:xfrm>
              <a:custGeom>
                <a:avLst/>
                <a:gdLst/>
                <a:ahLst/>
                <a:cxnLst/>
                <a:rect l="l" t="t" r="r" b="b"/>
                <a:pathLst>
                  <a:path w="6774" h="6741" extrusionOk="0">
                    <a:moveTo>
                      <a:pt x="2213" y="0"/>
                    </a:moveTo>
                    <a:lnTo>
                      <a:pt x="101" y="3085"/>
                    </a:lnTo>
                    <a:lnTo>
                      <a:pt x="0" y="3286"/>
                    </a:lnTo>
                    <a:lnTo>
                      <a:pt x="34" y="3722"/>
                    </a:lnTo>
                    <a:lnTo>
                      <a:pt x="201" y="3890"/>
                    </a:lnTo>
                    <a:lnTo>
                      <a:pt x="1442" y="5164"/>
                    </a:lnTo>
                    <a:lnTo>
                      <a:pt x="1610" y="5298"/>
                    </a:lnTo>
                    <a:lnTo>
                      <a:pt x="2851" y="6573"/>
                    </a:lnTo>
                    <a:lnTo>
                      <a:pt x="3018" y="6707"/>
                    </a:lnTo>
                    <a:lnTo>
                      <a:pt x="3454" y="6740"/>
                    </a:lnTo>
                    <a:lnTo>
                      <a:pt x="3689" y="6640"/>
                    </a:lnTo>
                    <a:lnTo>
                      <a:pt x="6774" y="4527"/>
                    </a:lnTo>
                    <a:lnTo>
                      <a:pt x="4561" y="2347"/>
                    </a:lnTo>
                    <a:lnTo>
                      <a:pt x="4393" y="2180"/>
                    </a:lnTo>
                    <a:lnTo>
                      <a:pt x="22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1011619" y="3659003"/>
                <a:ext cx="172850" cy="112540"/>
              </a:xfrm>
              <a:custGeom>
                <a:avLst/>
                <a:gdLst/>
                <a:ahLst/>
                <a:cxnLst/>
                <a:rect l="l" t="t" r="r" b="b"/>
                <a:pathLst>
                  <a:path w="6440" h="4193" extrusionOk="0">
                    <a:moveTo>
                      <a:pt x="1" y="1"/>
                    </a:moveTo>
                    <a:lnTo>
                      <a:pt x="705" y="3656"/>
                    </a:lnTo>
                    <a:lnTo>
                      <a:pt x="772" y="3890"/>
                    </a:lnTo>
                    <a:lnTo>
                      <a:pt x="1141" y="4192"/>
                    </a:lnTo>
                    <a:lnTo>
                      <a:pt x="5333" y="4192"/>
                    </a:lnTo>
                    <a:lnTo>
                      <a:pt x="5668" y="3890"/>
                    </a:lnTo>
                    <a:lnTo>
                      <a:pt x="5735" y="3656"/>
                    </a:lnTo>
                    <a:lnTo>
                      <a:pt x="6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1279836" y="3497907"/>
                <a:ext cx="181841" cy="180928"/>
              </a:xfrm>
              <a:custGeom>
                <a:avLst/>
                <a:gdLst/>
                <a:ahLst/>
                <a:cxnLst/>
                <a:rect l="l" t="t" r="r" b="b"/>
                <a:pathLst>
                  <a:path w="6775" h="6741" extrusionOk="0">
                    <a:moveTo>
                      <a:pt x="4561" y="0"/>
                    </a:moveTo>
                    <a:lnTo>
                      <a:pt x="2348" y="2180"/>
                    </a:lnTo>
                    <a:lnTo>
                      <a:pt x="2181" y="2347"/>
                    </a:lnTo>
                    <a:lnTo>
                      <a:pt x="1" y="4527"/>
                    </a:lnTo>
                    <a:lnTo>
                      <a:pt x="3086" y="6640"/>
                    </a:lnTo>
                    <a:lnTo>
                      <a:pt x="3287" y="6740"/>
                    </a:lnTo>
                    <a:lnTo>
                      <a:pt x="3723" y="6707"/>
                    </a:lnTo>
                    <a:lnTo>
                      <a:pt x="3924" y="6573"/>
                    </a:lnTo>
                    <a:lnTo>
                      <a:pt x="5165" y="5332"/>
                    </a:lnTo>
                    <a:lnTo>
                      <a:pt x="5333" y="5164"/>
                    </a:lnTo>
                    <a:lnTo>
                      <a:pt x="6573" y="3890"/>
                    </a:lnTo>
                    <a:lnTo>
                      <a:pt x="6708" y="3722"/>
                    </a:lnTo>
                    <a:lnTo>
                      <a:pt x="6775" y="3286"/>
                    </a:lnTo>
                    <a:lnTo>
                      <a:pt x="6641" y="3085"/>
                    </a:lnTo>
                    <a:lnTo>
                      <a:pt x="4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1441846" y="3229691"/>
                <a:ext cx="112540" cy="172823"/>
              </a:xfrm>
              <a:custGeom>
                <a:avLst/>
                <a:gdLst/>
                <a:ahLst/>
                <a:cxnLst/>
                <a:rect l="l" t="t" r="r" b="b"/>
                <a:pathLst>
                  <a:path w="4193" h="6439" extrusionOk="0">
                    <a:moveTo>
                      <a:pt x="1" y="0"/>
                    </a:moveTo>
                    <a:lnTo>
                      <a:pt x="1" y="3085"/>
                    </a:lnTo>
                    <a:lnTo>
                      <a:pt x="1" y="3320"/>
                    </a:lnTo>
                    <a:lnTo>
                      <a:pt x="1" y="6439"/>
                    </a:lnTo>
                    <a:lnTo>
                      <a:pt x="3656" y="5734"/>
                    </a:lnTo>
                    <a:lnTo>
                      <a:pt x="3891" y="5667"/>
                    </a:lnTo>
                    <a:lnTo>
                      <a:pt x="4159" y="5332"/>
                    </a:lnTo>
                    <a:lnTo>
                      <a:pt x="4193" y="5097"/>
                    </a:lnTo>
                    <a:lnTo>
                      <a:pt x="4193" y="3320"/>
                    </a:lnTo>
                    <a:lnTo>
                      <a:pt x="4193" y="3085"/>
                    </a:lnTo>
                    <a:lnTo>
                      <a:pt x="4193" y="1341"/>
                    </a:lnTo>
                    <a:lnTo>
                      <a:pt x="4159" y="1107"/>
                    </a:lnTo>
                    <a:lnTo>
                      <a:pt x="3891" y="771"/>
                    </a:lnTo>
                    <a:lnTo>
                      <a:pt x="3656" y="70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1279836" y="2953369"/>
                <a:ext cx="181841" cy="180928"/>
              </a:xfrm>
              <a:custGeom>
                <a:avLst/>
                <a:gdLst/>
                <a:ahLst/>
                <a:cxnLst/>
                <a:rect l="l" t="t" r="r" b="b"/>
                <a:pathLst>
                  <a:path w="6775" h="6741" extrusionOk="0">
                    <a:moveTo>
                      <a:pt x="3287" y="0"/>
                    </a:moveTo>
                    <a:lnTo>
                      <a:pt x="3086" y="101"/>
                    </a:lnTo>
                    <a:lnTo>
                      <a:pt x="1" y="2180"/>
                    </a:lnTo>
                    <a:lnTo>
                      <a:pt x="2181" y="4393"/>
                    </a:lnTo>
                    <a:lnTo>
                      <a:pt x="2382" y="4561"/>
                    </a:lnTo>
                    <a:lnTo>
                      <a:pt x="4561" y="6741"/>
                    </a:lnTo>
                    <a:lnTo>
                      <a:pt x="6641" y="3656"/>
                    </a:lnTo>
                    <a:lnTo>
                      <a:pt x="6775" y="3454"/>
                    </a:lnTo>
                    <a:lnTo>
                      <a:pt x="6708" y="3018"/>
                    </a:lnTo>
                    <a:lnTo>
                      <a:pt x="6573" y="2817"/>
                    </a:lnTo>
                    <a:lnTo>
                      <a:pt x="5333" y="1576"/>
                    </a:lnTo>
                    <a:lnTo>
                      <a:pt x="5165" y="1409"/>
                    </a:lnTo>
                    <a:lnTo>
                      <a:pt x="3924" y="168"/>
                    </a:lnTo>
                    <a:lnTo>
                      <a:pt x="3723" y="34"/>
                    </a:lnTo>
                    <a:lnTo>
                      <a:pt x="3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711004" y="2929052"/>
                <a:ext cx="774978" cy="774066"/>
              </a:xfrm>
              <a:custGeom>
                <a:avLst/>
                <a:gdLst/>
                <a:ahLst/>
                <a:cxnLst/>
                <a:rect l="l" t="t" r="r" b="b"/>
                <a:pathLst>
                  <a:path w="28874" h="28840" extrusionOk="0">
                    <a:moveTo>
                      <a:pt x="14420" y="6506"/>
                    </a:moveTo>
                    <a:lnTo>
                      <a:pt x="15225" y="6540"/>
                    </a:lnTo>
                    <a:lnTo>
                      <a:pt x="16768" y="6875"/>
                    </a:lnTo>
                    <a:lnTo>
                      <a:pt x="18209" y="7445"/>
                    </a:lnTo>
                    <a:lnTo>
                      <a:pt x="19450" y="8317"/>
                    </a:lnTo>
                    <a:lnTo>
                      <a:pt x="20523" y="9390"/>
                    </a:lnTo>
                    <a:lnTo>
                      <a:pt x="21395" y="10631"/>
                    </a:lnTo>
                    <a:lnTo>
                      <a:pt x="21999" y="12073"/>
                    </a:lnTo>
                    <a:lnTo>
                      <a:pt x="22301" y="13616"/>
                    </a:lnTo>
                    <a:lnTo>
                      <a:pt x="22334" y="14420"/>
                    </a:lnTo>
                    <a:lnTo>
                      <a:pt x="22301" y="15225"/>
                    </a:lnTo>
                    <a:lnTo>
                      <a:pt x="21999" y="16768"/>
                    </a:lnTo>
                    <a:lnTo>
                      <a:pt x="21395" y="18176"/>
                    </a:lnTo>
                    <a:lnTo>
                      <a:pt x="20523" y="19450"/>
                    </a:lnTo>
                    <a:lnTo>
                      <a:pt x="19450" y="20523"/>
                    </a:lnTo>
                    <a:lnTo>
                      <a:pt x="18209" y="21362"/>
                    </a:lnTo>
                    <a:lnTo>
                      <a:pt x="16768" y="21965"/>
                    </a:lnTo>
                    <a:lnTo>
                      <a:pt x="15225" y="22301"/>
                    </a:lnTo>
                    <a:lnTo>
                      <a:pt x="13615" y="22301"/>
                    </a:lnTo>
                    <a:lnTo>
                      <a:pt x="12073" y="21965"/>
                    </a:lnTo>
                    <a:lnTo>
                      <a:pt x="10664" y="21362"/>
                    </a:lnTo>
                    <a:lnTo>
                      <a:pt x="9390" y="20523"/>
                    </a:lnTo>
                    <a:lnTo>
                      <a:pt x="8317" y="19450"/>
                    </a:lnTo>
                    <a:lnTo>
                      <a:pt x="7479" y="18176"/>
                    </a:lnTo>
                    <a:lnTo>
                      <a:pt x="6875" y="16768"/>
                    </a:lnTo>
                    <a:lnTo>
                      <a:pt x="6573" y="15225"/>
                    </a:lnTo>
                    <a:lnTo>
                      <a:pt x="6540" y="14420"/>
                    </a:lnTo>
                    <a:lnTo>
                      <a:pt x="6573" y="13616"/>
                    </a:lnTo>
                    <a:lnTo>
                      <a:pt x="6875" y="12073"/>
                    </a:lnTo>
                    <a:lnTo>
                      <a:pt x="7479" y="10631"/>
                    </a:lnTo>
                    <a:lnTo>
                      <a:pt x="8317" y="9390"/>
                    </a:lnTo>
                    <a:lnTo>
                      <a:pt x="9390" y="8317"/>
                    </a:lnTo>
                    <a:lnTo>
                      <a:pt x="10664" y="7445"/>
                    </a:lnTo>
                    <a:lnTo>
                      <a:pt x="12073" y="6875"/>
                    </a:lnTo>
                    <a:lnTo>
                      <a:pt x="13615" y="6540"/>
                    </a:lnTo>
                    <a:lnTo>
                      <a:pt x="14420" y="6506"/>
                    </a:lnTo>
                    <a:close/>
                    <a:moveTo>
                      <a:pt x="14420" y="1"/>
                    </a:moveTo>
                    <a:lnTo>
                      <a:pt x="12945" y="35"/>
                    </a:lnTo>
                    <a:lnTo>
                      <a:pt x="10128" y="605"/>
                    </a:lnTo>
                    <a:lnTo>
                      <a:pt x="7546" y="1711"/>
                    </a:lnTo>
                    <a:lnTo>
                      <a:pt x="5232" y="3254"/>
                    </a:lnTo>
                    <a:lnTo>
                      <a:pt x="3287" y="5232"/>
                    </a:lnTo>
                    <a:lnTo>
                      <a:pt x="1711" y="7512"/>
                    </a:lnTo>
                    <a:lnTo>
                      <a:pt x="638" y="10128"/>
                    </a:lnTo>
                    <a:lnTo>
                      <a:pt x="34" y="12945"/>
                    </a:lnTo>
                    <a:lnTo>
                      <a:pt x="1" y="14420"/>
                    </a:lnTo>
                    <a:lnTo>
                      <a:pt x="34" y="15896"/>
                    </a:lnTo>
                    <a:lnTo>
                      <a:pt x="638" y="18713"/>
                    </a:lnTo>
                    <a:lnTo>
                      <a:pt x="1711" y="21295"/>
                    </a:lnTo>
                    <a:lnTo>
                      <a:pt x="3287" y="23608"/>
                    </a:lnTo>
                    <a:lnTo>
                      <a:pt x="5232" y="25553"/>
                    </a:lnTo>
                    <a:lnTo>
                      <a:pt x="7546" y="27129"/>
                    </a:lnTo>
                    <a:lnTo>
                      <a:pt x="10128" y="28203"/>
                    </a:lnTo>
                    <a:lnTo>
                      <a:pt x="12945" y="28806"/>
                    </a:lnTo>
                    <a:lnTo>
                      <a:pt x="14420" y="28840"/>
                    </a:lnTo>
                    <a:lnTo>
                      <a:pt x="15929" y="28806"/>
                    </a:lnTo>
                    <a:lnTo>
                      <a:pt x="18746" y="28203"/>
                    </a:lnTo>
                    <a:lnTo>
                      <a:pt x="21328" y="27129"/>
                    </a:lnTo>
                    <a:lnTo>
                      <a:pt x="23608" y="25553"/>
                    </a:lnTo>
                    <a:lnTo>
                      <a:pt x="25587" y="23608"/>
                    </a:lnTo>
                    <a:lnTo>
                      <a:pt x="27129" y="21295"/>
                    </a:lnTo>
                    <a:lnTo>
                      <a:pt x="28236" y="18713"/>
                    </a:lnTo>
                    <a:lnTo>
                      <a:pt x="28806" y="15896"/>
                    </a:lnTo>
                    <a:lnTo>
                      <a:pt x="28873" y="14420"/>
                    </a:lnTo>
                    <a:lnTo>
                      <a:pt x="28806" y="12945"/>
                    </a:lnTo>
                    <a:lnTo>
                      <a:pt x="28236" y="10128"/>
                    </a:lnTo>
                    <a:lnTo>
                      <a:pt x="27129" y="7512"/>
                    </a:lnTo>
                    <a:lnTo>
                      <a:pt x="25587" y="5232"/>
                    </a:lnTo>
                    <a:lnTo>
                      <a:pt x="23608" y="3254"/>
                    </a:lnTo>
                    <a:lnTo>
                      <a:pt x="21328" y="1711"/>
                    </a:lnTo>
                    <a:lnTo>
                      <a:pt x="18746" y="605"/>
                    </a:lnTo>
                    <a:lnTo>
                      <a:pt x="15929" y="35"/>
                    </a:lnTo>
                    <a:lnTo>
                      <a:pt x="144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13"/>
            <p:cNvSpPr/>
            <p:nvPr/>
          </p:nvSpPr>
          <p:spPr>
            <a:xfrm>
              <a:off x="833424" y="3051471"/>
              <a:ext cx="530144" cy="529258"/>
            </a:xfrm>
            <a:custGeom>
              <a:avLst/>
              <a:gdLst/>
              <a:ahLst/>
              <a:cxnLst/>
              <a:rect l="l" t="t" r="r" b="b"/>
              <a:pathLst>
                <a:path w="19752" h="19719" extrusionOk="0">
                  <a:moveTo>
                    <a:pt x="9859" y="1945"/>
                  </a:moveTo>
                  <a:lnTo>
                    <a:pt x="10664" y="1979"/>
                  </a:lnTo>
                  <a:lnTo>
                    <a:pt x="12207" y="2314"/>
                  </a:lnTo>
                  <a:lnTo>
                    <a:pt x="13648" y="2884"/>
                  </a:lnTo>
                  <a:lnTo>
                    <a:pt x="14889" y="3756"/>
                  </a:lnTo>
                  <a:lnTo>
                    <a:pt x="15962" y="4829"/>
                  </a:lnTo>
                  <a:lnTo>
                    <a:pt x="16834" y="6070"/>
                  </a:lnTo>
                  <a:lnTo>
                    <a:pt x="17438" y="7512"/>
                  </a:lnTo>
                  <a:lnTo>
                    <a:pt x="17740" y="9055"/>
                  </a:lnTo>
                  <a:lnTo>
                    <a:pt x="17773" y="9859"/>
                  </a:lnTo>
                  <a:lnTo>
                    <a:pt x="17740" y="10664"/>
                  </a:lnTo>
                  <a:lnTo>
                    <a:pt x="17438" y="12207"/>
                  </a:lnTo>
                  <a:lnTo>
                    <a:pt x="16834" y="13615"/>
                  </a:lnTo>
                  <a:lnTo>
                    <a:pt x="15962" y="14889"/>
                  </a:lnTo>
                  <a:lnTo>
                    <a:pt x="14889" y="15962"/>
                  </a:lnTo>
                  <a:lnTo>
                    <a:pt x="13648" y="16801"/>
                  </a:lnTo>
                  <a:lnTo>
                    <a:pt x="12207" y="17404"/>
                  </a:lnTo>
                  <a:lnTo>
                    <a:pt x="10664" y="17740"/>
                  </a:lnTo>
                  <a:lnTo>
                    <a:pt x="9054" y="17740"/>
                  </a:lnTo>
                  <a:lnTo>
                    <a:pt x="7512" y="17404"/>
                  </a:lnTo>
                  <a:lnTo>
                    <a:pt x="6103" y="16801"/>
                  </a:lnTo>
                  <a:lnTo>
                    <a:pt x="4829" y="15962"/>
                  </a:lnTo>
                  <a:lnTo>
                    <a:pt x="3756" y="14889"/>
                  </a:lnTo>
                  <a:lnTo>
                    <a:pt x="2918" y="13615"/>
                  </a:lnTo>
                  <a:lnTo>
                    <a:pt x="2314" y="12207"/>
                  </a:lnTo>
                  <a:lnTo>
                    <a:pt x="2012" y="10664"/>
                  </a:lnTo>
                  <a:lnTo>
                    <a:pt x="1979" y="9859"/>
                  </a:lnTo>
                  <a:lnTo>
                    <a:pt x="2012" y="9055"/>
                  </a:lnTo>
                  <a:lnTo>
                    <a:pt x="2314" y="7512"/>
                  </a:lnTo>
                  <a:lnTo>
                    <a:pt x="2918" y="6070"/>
                  </a:lnTo>
                  <a:lnTo>
                    <a:pt x="3756" y="4829"/>
                  </a:lnTo>
                  <a:lnTo>
                    <a:pt x="4829" y="3756"/>
                  </a:lnTo>
                  <a:lnTo>
                    <a:pt x="6103" y="2884"/>
                  </a:lnTo>
                  <a:lnTo>
                    <a:pt x="7512" y="2314"/>
                  </a:lnTo>
                  <a:lnTo>
                    <a:pt x="9054" y="1979"/>
                  </a:lnTo>
                  <a:lnTo>
                    <a:pt x="9859" y="1945"/>
                  </a:lnTo>
                  <a:close/>
                  <a:moveTo>
                    <a:pt x="9859" y="1"/>
                  </a:moveTo>
                  <a:lnTo>
                    <a:pt x="8853" y="34"/>
                  </a:lnTo>
                  <a:lnTo>
                    <a:pt x="6942" y="403"/>
                  </a:lnTo>
                  <a:lnTo>
                    <a:pt x="5165" y="1174"/>
                  </a:lnTo>
                  <a:lnTo>
                    <a:pt x="3588" y="2214"/>
                  </a:lnTo>
                  <a:lnTo>
                    <a:pt x="2247" y="3555"/>
                  </a:lnTo>
                  <a:lnTo>
                    <a:pt x="1174" y="5131"/>
                  </a:lnTo>
                  <a:lnTo>
                    <a:pt x="436" y="6908"/>
                  </a:lnTo>
                  <a:lnTo>
                    <a:pt x="34" y="8853"/>
                  </a:lnTo>
                  <a:lnTo>
                    <a:pt x="0" y="9859"/>
                  </a:lnTo>
                  <a:lnTo>
                    <a:pt x="34" y="10865"/>
                  </a:lnTo>
                  <a:lnTo>
                    <a:pt x="436" y="12777"/>
                  </a:lnTo>
                  <a:lnTo>
                    <a:pt x="1174" y="14554"/>
                  </a:lnTo>
                  <a:lnTo>
                    <a:pt x="2247" y="16130"/>
                  </a:lnTo>
                  <a:lnTo>
                    <a:pt x="3588" y="17471"/>
                  </a:lnTo>
                  <a:lnTo>
                    <a:pt x="5165" y="18544"/>
                  </a:lnTo>
                  <a:lnTo>
                    <a:pt x="6942" y="19282"/>
                  </a:lnTo>
                  <a:lnTo>
                    <a:pt x="8853" y="19685"/>
                  </a:lnTo>
                  <a:lnTo>
                    <a:pt x="9859" y="19718"/>
                  </a:lnTo>
                  <a:lnTo>
                    <a:pt x="10865" y="19685"/>
                  </a:lnTo>
                  <a:lnTo>
                    <a:pt x="12810" y="19282"/>
                  </a:lnTo>
                  <a:lnTo>
                    <a:pt x="14587" y="18544"/>
                  </a:lnTo>
                  <a:lnTo>
                    <a:pt x="16163" y="17471"/>
                  </a:lnTo>
                  <a:lnTo>
                    <a:pt x="17505" y="16130"/>
                  </a:lnTo>
                  <a:lnTo>
                    <a:pt x="18544" y="14554"/>
                  </a:lnTo>
                  <a:lnTo>
                    <a:pt x="19316" y="12777"/>
                  </a:lnTo>
                  <a:lnTo>
                    <a:pt x="19718" y="10865"/>
                  </a:lnTo>
                  <a:lnTo>
                    <a:pt x="19752" y="9859"/>
                  </a:lnTo>
                  <a:lnTo>
                    <a:pt x="19718" y="8853"/>
                  </a:lnTo>
                  <a:lnTo>
                    <a:pt x="19316" y="6908"/>
                  </a:lnTo>
                  <a:lnTo>
                    <a:pt x="18544" y="5131"/>
                  </a:lnTo>
                  <a:lnTo>
                    <a:pt x="17505" y="3555"/>
                  </a:lnTo>
                  <a:lnTo>
                    <a:pt x="16163" y="2214"/>
                  </a:lnTo>
                  <a:lnTo>
                    <a:pt x="14587" y="1174"/>
                  </a:lnTo>
                  <a:lnTo>
                    <a:pt x="12810" y="403"/>
                  </a:lnTo>
                  <a:lnTo>
                    <a:pt x="10865" y="34"/>
                  </a:lnTo>
                  <a:lnTo>
                    <a:pt x="98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2777540" y="3030777"/>
              <a:ext cx="450053" cy="450026"/>
            </a:xfrm>
            <a:custGeom>
              <a:avLst/>
              <a:gdLst/>
              <a:ahLst/>
              <a:cxnLst/>
              <a:rect l="l" t="t" r="r" b="b"/>
              <a:pathLst>
                <a:path w="16768" h="16767" fill="none" extrusionOk="0">
                  <a:moveTo>
                    <a:pt x="16767" y="8384"/>
                  </a:moveTo>
                  <a:lnTo>
                    <a:pt x="16767" y="9255"/>
                  </a:lnTo>
                  <a:lnTo>
                    <a:pt x="16432" y="10899"/>
                  </a:lnTo>
                  <a:lnTo>
                    <a:pt x="15795" y="12408"/>
                  </a:lnTo>
                  <a:lnTo>
                    <a:pt x="14889" y="13749"/>
                  </a:lnTo>
                  <a:lnTo>
                    <a:pt x="13749" y="14889"/>
                  </a:lnTo>
                  <a:lnTo>
                    <a:pt x="12408" y="15794"/>
                  </a:lnTo>
                  <a:lnTo>
                    <a:pt x="10899" y="16432"/>
                  </a:lnTo>
                  <a:lnTo>
                    <a:pt x="9256" y="16767"/>
                  </a:lnTo>
                  <a:lnTo>
                    <a:pt x="8384" y="16767"/>
                  </a:lnTo>
                  <a:lnTo>
                    <a:pt x="7512" y="16767"/>
                  </a:lnTo>
                  <a:lnTo>
                    <a:pt x="5902" y="16432"/>
                  </a:lnTo>
                  <a:lnTo>
                    <a:pt x="4393" y="15794"/>
                  </a:lnTo>
                  <a:lnTo>
                    <a:pt x="3052" y="14889"/>
                  </a:lnTo>
                  <a:lnTo>
                    <a:pt x="1912" y="13749"/>
                  </a:lnTo>
                  <a:lnTo>
                    <a:pt x="1006" y="12408"/>
                  </a:lnTo>
                  <a:lnTo>
                    <a:pt x="369" y="10899"/>
                  </a:lnTo>
                  <a:lnTo>
                    <a:pt x="34" y="9255"/>
                  </a:lnTo>
                  <a:lnTo>
                    <a:pt x="0" y="8384"/>
                  </a:lnTo>
                  <a:lnTo>
                    <a:pt x="34" y="7545"/>
                  </a:lnTo>
                  <a:lnTo>
                    <a:pt x="369" y="5902"/>
                  </a:lnTo>
                  <a:lnTo>
                    <a:pt x="1006" y="4393"/>
                  </a:lnTo>
                  <a:lnTo>
                    <a:pt x="1912" y="3052"/>
                  </a:lnTo>
                  <a:lnTo>
                    <a:pt x="3052" y="1912"/>
                  </a:lnTo>
                  <a:lnTo>
                    <a:pt x="4393" y="1006"/>
                  </a:lnTo>
                  <a:lnTo>
                    <a:pt x="5902" y="369"/>
                  </a:lnTo>
                  <a:lnTo>
                    <a:pt x="7512" y="34"/>
                  </a:lnTo>
                  <a:lnTo>
                    <a:pt x="8384" y="0"/>
                  </a:lnTo>
                  <a:lnTo>
                    <a:pt x="9256" y="34"/>
                  </a:lnTo>
                  <a:lnTo>
                    <a:pt x="10899" y="369"/>
                  </a:lnTo>
                  <a:lnTo>
                    <a:pt x="12408" y="1006"/>
                  </a:lnTo>
                  <a:lnTo>
                    <a:pt x="13749" y="1912"/>
                  </a:lnTo>
                  <a:lnTo>
                    <a:pt x="14889" y="3052"/>
                  </a:lnTo>
                  <a:lnTo>
                    <a:pt x="15795" y="4393"/>
                  </a:lnTo>
                  <a:lnTo>
                    <a:pt x="16432" y="5902"/>
                  </a:lnTo>
                  <a:lnTo>
                    <a:pt x="16767" y="7545"/>
                  </a:lnTo>
                  <a:lnTo>
                    <a:pt x="16767" y="8384"/>
                  </a:lnTo>
                  <a:close/>
                </a:path>
              </a:pathLst>
            </a:custGeom>
            <a:noFill/>
            <a:ln w="62875" cap="flat" cmpd="sng">
              <a:solidFill>
                <a:schemeClr val="accent5"/>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3002544" y="3132475"/>
              <a:ext cx="76548" cy="199824"/>
            </a:xfrm>
            <a:custGeom>
              <a:avLst/>
              <a:gdLst/>
              <a:ahLst/>
              <a:cxnLst/>
              <a:rect l="l" t="t" r="r" b="b"/>
              <a:pathLst>
                <a:path w="2852" h="7445" fill="none" extrusionOk="0">
                  <a:moveTo>
                    <a:pt x="1" y="1"/>
                  </a:moveTo>
                  <a:lnTo>
                    <a:pt x="1" y="4595"/>
                  </a:lnTo>
                  <a:lnTo>
                    <a:pt x="2851" y="7445"/>
                  </a:lnTo>
                </a:path>
              </a:pathLst>
            </a:custGeom>
            <a:noFill/>
            <a:ln w="20950" cap="rnd" cmpd="sng">
              <a:solidFill>
                <a:schemeClr val="accent1"/>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1828887" y="3716603"/>
              <a:ext cx="222343" cy="279941"/>
            </a:xfrm>
            <a:custGeom>
              <a:avLst/>
              <a:gdLst/>
              <a:ahLst/>
              <a:cxnLst/>
              <a:rect l="l" t="t" r="r" b="b"/>
              <a:pathLst>
                <a:path w="8284" h="10430" extrusionOk="0">
                  <a:moveTo>
                    <a:pt x="3488" y="1"/>
                  </a:moveTo>
                  <a:lnTo>
                    <a:pt x="2314" y="370"/>
                  </a:lnTo>
                  <a:lnTo>
                    <a:pt x="1342" y="1007"/>
                  </a:lnTo>
                  <a:lnTo>
                    <a:pt x="604" y="1912"/>
                  </a:lnTo>
                  <a:lnTo>
                    <a:pt x="134" y="2952"/>
                  </a:lnTo>
                  <a:lnTo>
                    <a:pt x="0" y="4058"/>
                  </a:lnTo>
                  <a:lnTo>
                    <a:pt x="168" y="5232"/>
                  </a:lnTo>
                  <a:lnTo>
                    <a:pt x="704" y="6338"/>
                  </a:lnTo>
                  <a:lnTo>
                    <a:pt x="1140" y="6841"/>
                  </a:lnTo>
                  <a:lnTo>
                    <a:pt x="1878" y="7680"/>
                  </a:lnTo>
                  <a:lnTo>
                    <a:pt x="2616" y="9021"/>
                  </a:lnTo>
                  <a:lnTo>
                    <a:pt x="2716" y="10295"/>
                  </a:lnTo>
                  <a:lnTo>
                    <a:pt x="2616" y="10430"/>
                  </a:lnTo>
                  <a:lnTo>
                    <a:pt x="5634" y="10430"/>
                  </a:lnTo>
                  <a:lnTo>
                    <a:pt x="5533" y="10295"/>
                  </a:lnTo>
                  <a:lnTo>
                    <a:pt x="5634" y="9021"/>
                  </a:lnTo>
                  <a:lnTo>
                    <a:pt x="6372" y="7680"/>
                  </a:lnTo>
                  <a:lnTo>
                    <a:pt x="7109" y="6841"/>
                  </a:lnTo>
                  <a:lnTo>
                    <a:pt x="7545" y="6338"/>
                  </a:lnTo>
                  <a:lnTo>
                    <a:pt x="8082" y="5232"/>
                  </a:lnTo>
                  <a:lnTo>
                    <a:pt x="8283" y="4058"/>
                  </a:lnTo>
                  <a:lnTo>
                    <a:pt x="8115" y="2952"/>
                  </a:lnTo>
                  <a:lnTo>
                    <a:pt x="7646" y="1912"/>
                  </a:lnTo>
                  <a:lnTo>
                    <a:pt x="6908" y="1007"/>
                  </a:lnTo>
                  <a:lnTo>
                    <a:pt x="5936" y="370"/>
                  </a:lnTo>
                  <a:lnTo>
                    <a:pt x="47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p:nvPr/>
          </p:nvSpPr>
          <p:spPr>
            <a:xfrm>
              <a:off x="1879294" y="3986617"/>
              <a:ext cx="127812" cy="22546"/>
            </a:xfrm>
            <a:custGeom>
              <a:avLst/>
              <a:gdLst/>
              <a:ahLst/>
              <a:cxnLst/>
              <a:rect l="l" t="t" r="r" b="b"/>
              <a:pathLst>
                <a:path w="4762" h="840" extrusionOk="0">
                  <a:moveTo>
                    <a:pt x="403" y="1"/>
                  </a:moveTo>
                  <a:lnTo>
                    <a:pt x="268" y="34"/>
                  </a:lnTo>
                  <a:lnTo>
                    <a:pt x="34" y="269"/>
                  </a:lnTo>
                  <a:lnTo>
                    <a:pt x="0" y="403"/>
                  </a:lnTo>
                  <a:lnTo>
                    <a:pt x="34" y="571"/>
                  </a:lnTo>
                  <a:lnTo>
                    <a:pt x="268" y="805"/>
                  </a:lnTo>
                  <a:lnTo>
                    <a:pt x="403" y="839"/>
                  </a:lnTo>
                  <a:lnTo>
                    <a:pt x="4360" y="839"/>
                  </a:lnTo>
                  <a:lnTo>
                    <a:pt x="4494" y="805"/>
                  </a:lnTo>
                  <a:lnTo>
                    <a:pt x="4728" y="571"/>
                  </a:lnTo>
                  <a:lnTo>
                    <a:pt x="4762" y="403"/>
                  </a:lnTo>
                  <a:lnTo>
                    <a:pt x="4728" y="269"/>
                  </a:lnTo>
                  <a:lnTo>
                    <a:pt x="4494" y="34"/>
                  </a:lnTo>
                  <a:lnTo>
                    <a:pt x="43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3"/>
            <p:cNvSpPr/>
            <p:nvPr/>
          </p:nvSpPr>
          <p:spPr>
            <a:xfrm>
              <a:off x="1879294" y="4009136"/>
              <a:ext cx="127812" cy="21606"/>
            </a:xfrm>
            <a:custGeom>
              <a:avLst/>
              <a:gdLst/>
              <a:ahLst/>
              <a:cxnLst/>
              <a:rect l="l" t="t" r="r" b="b"/>
              <a:pathLst>
                <a:path w="4762" h="805" extrusionOk="0">
                  <a:moveTo>
                    <a:pt x="268" y="0"/>
                  </a:moveTo>
                  <a:lnTo>
                    <a:pt x="34" y="235"/>
                  </a:lnTo>
                  <a:lnTo>
                    <a:pt x="0" y="402"/>
                  </a:lnTo>
                  <a:lnTo>
                    <a:pt x="34" y="570"/>
                  </a:lnTo>
                  <a:lnTo>
                    <a:pt x="268" y="771"/>
                  </a:lnTo>
                  <a:lnTo>
                    <a:pt x="403" y="805"/>
                  </a:lnTo>
                  <a:lnTo>
                    <a:pt x="4360" y="805"/>
                  </a:lnTo>
                  <a:lnTo>
                    <a:pt x="4494" y="771"/>
                  </a:lnTo>
                  <a:lnTo>
                    <a:pt x="4728" y="570"/>
                  </a:lnTo>
                  <a:lnTo>
                    <a:pt x="4762" y="402"/>
                  </a:lnTo>
                  <a:lnTo>
                    <a:pt x="4728" y="235"/>
                  </a:lnTo>
                  <a:lnTo>
                    <a:pt x="44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p:nvPr/>
          </p:nvSpPr>
          <p:spPr>
            <a:xfrm>
              <a:off x="1879294" y="4030716"/>
              <a:ext cx="127812" cy="21633"/>
            </a:xfrm>
            <a:custGeom>
              <a:avLst/>
              <a:gdLst/>
              <a:ahLst/>
              <a:cxnLst/>
              <a:rect l="l" t="t" r="r" b="b"/>
              <a:pathLst>
                <a:path w="4762" h="806" extrusionOk="0">
                  <a:moveTo>
                    <a:pt x="268" y="1"/>
                  </a:moveTo>
                  <a:lnTo>
                    <a:pt x="34" y="236"/>
                  </a:lnTo>
                  <a:lnTo>
                    <a:pt x="0" y="403"/>
                  </a:lnTo>
                  <a:lnTo>
                    <a:pt x="34" y="571"/>
                  </a:lnTo>
                  <a:lnTo>
                    <a:pt x="268" y="772"/>
                  </a:lnTo>
                  <a:lnTo>
                    <a:pt x="403" y="806"/>
                  </a:lnTo>
                  <a:lnTo>
                    <a:pt x="4360" y="806"/>
                  </a:lnTo>
                  <a:lnTo>
                    <a:pt x="4494" y="772"/>
                  </a:lnTo>
                  <a:lnTo>
                    <a:pt x="4728" y="571"/>
                  </a:lnTo>
                  <a:lnTo>
                    <a:pt x="4762" y="403"/>
                  </a:lnTo>
                  <a:lnTo>
                    <a:pt x="4728" y="236"/>
                  </a:lnTo>
                  <a:lnTo>
                    <a:pt x="44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1900873" y="3823723"/>
              <a:ext cx="78346" cy="45011"/>
            </a:xfrm>
            <a:custGeom>
              <a:avLst/>
              <a:gdLst/>
              <a:ahLst/>
              <a:cxnLst/>
              <a:rect l="l" t="t" r="r" b="b"/>
              <a:pathLst>
                <a:path w="2919" h="1677" fill="none" extrusionOk="0">
                  <a:moveTo>
                    <a:pt x="1" y="0"/>
                  </a:moveTo>
                  <a:lnTo>
                    <a:pt x="2918" y="0"/>
                  </a:lnTo>
                  <a:lnTo>
                    <a:pt x="1476" y="1677"/>
                  </a:lnTo>
                  <a:lnTo>
                    <a:pt x="1" y="0"/>
                  </a:lnTo>
                  <a:close/>
                </a:path>
              </a:pathLst>
            </a:custGeom>
            <a:noFill/>
            <a:ln w="10900" cap="flat" cmpd="sng">
              <a:solidFill>
                <a:schemeClr val="accent1"/>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3210478" y="1869715"/>
              <a:ext cx="165630" cy="318644"/>
            </a:xfrm>
            <a:custGeom>
              <a:avLst/>
              <a:gdLst/>
              <a:ahLst/>
              <a:cxnLst/>
              <a:rect l="l" t="t" r="r" b="b"/>
              <a:pathLst>
                <a:path w="6171" h="11872" extrusionOk="0">
                  <a:moveTo>
                    <a:pt x="2716" y="2381"/>
                  </a:moveTo>
                  <a:lnTo>
                    <a:pt x="2716" y="5030"/>
                  </a:lnTo>
                  <a:lnTo>
                    <a:pt x="2314" y="4930"/>
                  </a:lnTo>
                  <a:lnTo>
                    <a:pt x="1744" y="4728"/>
                  </a:lnTo>
                  <a:lnTo>
                    <a:pt x="1543" y="4561"/>
                  </a:lnTo>
                  <a:lnTo>
                    <a:pt x="1375" y="4393"/>
                  </a:lnTo>
                  <a:lnTo>
                    <a:pt x="1207" y="3991"/>
                  </a:lnTo>
                  <a:lnTo>
                    <a:pt x="1174" y="3722"/>
                  </a:lnTo>
                  <a:lnTo>
                    <a:pt x="1207" y="3454"/>
                  </a:lnTo>
                  <a:lnTo>
                    <a:pt x="1375" y="2985"/>
                  </a:lnTo>
                  <a:lnTo>
                    <a:pt x="1576" y="2817"/>
                  </a:lnTo>
                  <a:lnTo>
                    <a:pt x="1777" y="2649"/>
                  </a:lnTo>
                  <a:lnTo>
                    <a:pt x="2347" y="2448"/>
                  </a:lnTo>
                  <a:lnTo>
                    <a:pt x="2716" y="2381"/>
                  </a:lnTo>
                  <a:close/>
                  <a:moveTo>
                    <a:pt x="3353" y="6237"/>
                  </a:moveTo>
                  <a:lnTo>
                    <a:pt x="3756" y="6338"/>
                  </a:lnTo>
                  <a:lnTo>
                    <a:pt x="4359" y="6573"/>
                  </a:lnTo>
                  <a:lnTo>
                    <a:pt x="4594" y="6740"/>
                  </a:lnTo>
                  <a:lnTo>
                    <a:pt x="4762" y="6908"/>
                  </a:lnTo>
                  <a:lnTo>
                    <a:pt x="4963" y="7344"/>
                  </a:lnTo>
                  <a:lnTo>
                    <a:pt x="4963" y="7612"/>
                  </a:lnTo>
                  <a:lnTo>
                    <a:pt x="4963" y="7914"/>
                  </a:lnTo>
                  <a:lnTo>
                    <a:pt x="4762" y="8350"/>
                  </a:lnTo>
                  <a:lnTo>
                    <a:pt x="4561" y="8551"/>
                  </a:lnTo>
                  <a:lnTo>
                    <a:pt x="4326" y="8719"/>
                  </a:lnTo>
                  <a:lnTo>
                    <a:pt x="3722" y="8954"/>
                  </a:lnTo>
                  <a:lnTo>
                    <a:pt x="3353" y="9021"/>
                  </a:lnTo>
                  <a:lnTo>
                    <a:pt x="3353" y="6237"/>
                  </a:lnTo>
                  <a:close/>
                  <a:moveTo>
                    <a:pt x="2716" y="0"/>
                  </a:moveTo>
                  <a:lnTo>
                    <a:pt x="2716" y="1476"/>
                  </a:lnTo>
                  <a:lnTo>
                    <a:pt x="2079" y="1543"/>
                  </a:lnTo>
                  <a:lnTo>
                    <a:pt x="1073" y="1912"/>
                  </a:lnTo>
                  <a:lnTo>
                    <a:pt x="704" y="2180"/>
                  </a:lnTo>
                  <a:lnTo>
                    <a:pt x="369" y="2515"/>
                  </a:lnTo>
                  <a:lnTo>
                    <a:pt x="34" y="3320"/>
                  </a:lnTo>
                  <a:lnTo>
                    <a:pt x="0" y="3823"/>
                  </a:lnTo>
                  <a:lnTo>
                    <a:pt x="34" y="4292"/>
                  </a:lnTo>
                  <a:lnTo>
                    <a:pt x="335" y="5030"/>
                  </a:lnTo>
                  <a:lnTo>
                    <a:pt x="637" y="5332"/>
                  </a:lnTo>
                  <a:lnTo>
                    <a:pt x="1006" y="5600"/>
                  </a:lnTo>
                  <a:lnTo>
                    <a:pt x="2012" y="5969"/>
                  </a:lnTo>
                  <a:lnTo>
                    <a:pt x="2716" y="6103"/>
                  </a:lnTo>
                  <a:lnTo>
                    <a:pt x="2716" y="9021"/>
                  </a:lnTo>
                  <a:lnTo>
                    <a:pt x="2012" y="8987"/>
                  </a:lnTo>
                  <a:lnTo>
                    <a:pt x="1308" y="8819"/>
                  </a:lnTo>
                  <a:lnTo>
                    <a:pt x="671" y="8585"/>
                  </a:lnTo>
                  <a:lnTo>
                    <a:pt x="0" y="8216"/>
                  </a:lnTo>
                  <a:lnTo>
                    <a:pt x="0" y="9356"/>
                  </a:lnTo>
                  <a:lnTo>
                    <a:pt x="671" y="9624"/>
                  </a:lnTo>
                  <a:lnTo>
                    <a:pt x="1341" y="9792"/>
                  </a:lnTo>
                  <a:lnTo>
                    <a:pt x="2012" y="9893"/>
                  </a:lnTo>
                  <a:lnTo>
                    <a:pt x="2683" y="9926"/>
                  </a:lnTo>
                  <a:lnTo>
                    <a:pt x="2716" y="11871"/>
                  </a:lnTo>
                  <a:lnTo>
                    <a:pt x="3353" y="11871"/>
                  </a:lnTo>
                  <a:lnTo>
                    <a:pt x="3353" y="9926"/>
                  </a:lnTo>
                  <a:lnTo>
                    <a:pt x="3990" y="9859"/>
                  </a:lnTo>
                  <a:lnTo>
                    <a:pt x="5030" y="9490"/>
                  </a:lnTo>
                  <a:lnTo>
                    <a:pt x="5432" y="9222"/>
                  </a:lnTo>
                  <a:lnTo>
                    <a:pt x="5768" y="8887"/>
                  </a:lnTo>
                  <a:lnTo>
                    <a:pt x="6137" y="8015"/>
                  </a:lnTo>
                  <a:lnTo>
                    <a:pt x="6170" y="7512"/>
                  </a:lnTo>
                  <a:lnTo>
                    <a:pt x="6137" y="7009"/>
                  </a:lnTo>
                  <a:lnTo>
                    <a:pt x="5801" y="6237"/>
                  </a:lnTo>
                  <a:lnTo>
                    <a:pt x="5466" y="5936"/>
                  </a:lnTo>
                  <a:lnTo>
                    <a:pt x="5097" y="5667"/>
                  </a:lnTo>
                  <a:lnTo>
                    <a:pt x="4024" y="5265"/>
                  </a:lnTo>
                  <a:lnTo>
                    <a:pt x="3353" y="5131"/>
                  </a:lnTo>
                  <a:lnTo>
                    <a:pt x="3353" y="2415"/>
                  </a:lnTo>
                  <a:lnTo>
                    <a:pt x="3923" y="2448"/>
                  </a:lnTo>
                  <a:lnTo>
                    <a:pt x="4493" y="2582"/>
                  </a:lnTo>
                  <a:lnTo>
                    <a:pt x="5030" y="2750"/>
                  </a:lnTo>
                  <a:lnTo>
                    <a:pt x="5567" y="2985"/>
                  </a:lnTo>
                  <a:lnTo>
                    <a:pt x="5567" y="1878"/>
                  </a:lnTo>
                  <a:lnTo>
                    <a:pt x="5030" y="1710"/>
                  </a:lnTo>
                  <a:lnTo>
                    <a:pt x="4493" y="1610"/>
                  </a:lnTo>
                  <a:lnTo>
                    <a:pt x="3923" y="1509"/>
                  </a:lnTo>
                  <a:lnTo>
                    <a:pt x="3353" y="1476"/>
                  </a:lnTo>
                  <a:lnTo>
                    <a:pt x="3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1011619" y="3275588"/>
              <a:ext cx="32450" cy="110715"/>
            </a:xfrm>
            <a:custGeom>
              <a:avLst/>
              <a:gdLst/>
              <a:ahLst/>
              <a:cxnLst/>
              <a:rect l="l" t="t" r="r" b="b"/>
              <a:pathLst>
                <a:path w="1209" h="4125" extrusionOk="0">
                  <a:moveTo>
                    <a:pt x="1" y="0"/>
                  </a:moveTo>
                  <a:lnTo>
                    <a:pt x="1" y="4125"/>
                  </a:lnTo>
                  <a:lnTo>
                    <a:pt x="1208" y="4125"/>
                  </a:lnTo>
                  <a:lnTo>
                    <a:pt x="12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a:off x="1071929" y="3323284"/>
              <a:ext cx="32423" cy="63020"/>
            </a:xfrm>
            <a:custGeom>
              <a:avLst/>
              <a:gdLst/>
              <a:ahLst/>
              <a:cxnLst/>
              <a:rect l="l" t="t" r="r" b="b"/>
              <a:pathLst>
                <a:path w="1208" h="2348" extrusionOk="0">
                  <a:moveTo>
                    <a:pt x="1" y="1"/>
                  </a:moveTo>
                  <a:lnTo>
                    <a:pt x="1" y="2348"/>
                  </a:lnTo>
                  <a:lnTo>
                    <a:pt x="1208" y="2348"/>
                  </a:lnTo>
                  <a:lnTo>
                    <a:pt x="1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1132240" y="3204488"/>
              <a:ext cx="32423" cy="181814"/>
            </a:xfrm>
            <a:custGeom>
              <a:avLst/>
              <a:gdLst/>
              <a:ahLst/>
              <a:cxnLst/>
              <a:rect l="l" t="t" r="r" b="b"/>
              <a:pathLst>
                <a:path w="1208" h="6774" extrusionOk="0">
                  <a:moveTo>
                    <a:pt x="0" y="0"/>
                  </a:moveTo>
                  <a:lnTo>
                    <a:pt x="0" y="6774"/>
                  </a:lnTo>
                  <a:lnTo>
                    <a:pt x="1208" y="6774"/>
                  </a:lnTo>
                  <a:lnTo>
                    <a:pt x="1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2495875" y="2551864"/>
              <a:ext cx="344733" cy="122417"/>
            </a:xfrm>
            <a:custGeom>
              <a:avLst/>
              <a:gdLst/>
              <a:ahLst/>
              <a:cxnLst/>
              <a:rect l="l" t="t" r="r" b="b"/>
              <a:pathLst>
                <a:path w="12844" h="4561" extrusionOk="0">
                  <a:moveTo>
                    <a:pt x="4092" y="0"/>
                  </a:moveTo>
                  <a:lnTo>
                    <a:pt x="3689" y="302"/>
                  </a:lnTo>
                  <a:lnTo>
                    <a:pt x="3455" y="503"/>
                  </a:lnTo>
                  <a:lnTo>
                    <a:pt x="2784" y="772"/>
                  </a:lnTo>
                  <a:lnTo>
                    <a:pt x="2013" y="839"/>
                  </a:lnTo>
                  <a:lnTo>
                    <a:pt x="1141" y="705"/>
                  </a:lnTo>
                  <a:lnTo>
                    <a:pt x="671" y="570"/>
                  </a:lnTo>
                  <a:lnTo>
                    <a:pt x="604" y="570"/>
                  </a:lnTo>
                  <a:lnTo>
                    <a:pt x="202" y="772"/>
                  </a:lnTo>
                  <a:lnTo>
                    <a:pt x="1" y="1107"/>
                  </a:lnTo>
                  <a:lnTo>
                    <a:pt x="1" y="1342"/>
                  </a:lnTo>
                  <a:lnTo>
                    <a:pt x="101" y="2717"/>
                  </a:lnTo>
                  <a:lnTo>
                    <a:pt x="303" y="4259"/>
                  </a:lnTo>
                  <a:lnTo>
                    <a:pt x="336" y="4527"/>
                  </a:lnTo>
                  <a:lnTo>
                    <a:pt x="336" y="4561"/>
                  </a:lnTo>
                  <a:lnTo>
                    <a:pt x="3052" y="4561"/>
                  </a:lnTo>
                  <a:lnTo>
                    <a:pt x="6875" y="4494"/>
                  </a:lnTo>
                  <a:lnTo>
                    <a:pt x="7747" y="4460"/>
                  </a:lnTo>
                  <a:lnTo>
                    <a:pt x="9491" y="4226"/>
                  </a:lnTo>
                  <a:lnTo>
                    <a:pt x="10228" y="3924"/>
                  </a:lnTo>
                  <a:lnTo>
                    <a:pt x="11972" y="2985"/>
                  </a:lnTo>
                  <a:lnTo>
                    <a:pt x="12844" y="2482"/>
                  </a:lnTo>
                  <a:lnTo>
                    <a:pt x="12743" y="2281"/>
                  </a:lnTo>
                  <a:lnTo>
                    <a:pt x="11939" y="1476"/>
                  </a:lnTo>
                  <a:lnTo>
                    <a:pt x="10966" y="1275"/>
                  </a:lnTo>
                  <a:lnTo>
                    <a:pt x="10295" y="1409"/>
                  </a:lnTo>
                  <a:lnTo>
                    <a:pt x="8250" y="1979"/>
                  </a:lnTo>
                  <a:lnTo>
                    <a:pt x="8082" y="2012"/>
                  </a:lnTo>
                  <a:lnTo>
                    <a:pt x="4494" y="134"/>
                  </a:lnTo>
                  <a:lnTo>
                    <a:pt x="4461" y="101"/>
                  </a:lnTo>
                  <a:lnTo>
                    <a:pt x="4092" y="0"/>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2503981" y="2612174"/>
              <a:ext cx="343847" cy="88223"/>
            </a:xfrm>
            <a:custGeom>
              <a:avLst/>
              <a:gdLst/>
              <a:ahLst/>
              <a:cxnLst/>
              <a:rect l="l" t="t" r="r" b="b"/>
              <a:pathLst>
                <a:path w="12811" h="3287" extrusionOk="0">
                  <a:moveTo>
                    <a:pt x="12576" y="0"/>
                  </a:moveTo>
                  <a:lnTo>
                    <a:pt x="12441" y="34"/>
                  </a:lnTo>
                  <a:lnTo>
                    <a:pt x="12140" y="235"/>
                  </a:lnTo>
                  <a:lnTo>
                    <a:pt x="10362" y="1107"/>
                  </a:lnTo>
                  <a:lnTo>
                    <a:pt x="8987" y="1643"/>
                  </a:lnTo>
                  <a:lnTo>
                    <a:pt x="8384" y="1777"/>
                  </a:lnTo>
                  <a:lnTo>
                    <a:pt x="6540" y="1979"/>
                  </a:lnTo>
                  <a:lnTo>
                    <a:pt x="839" y="2113"/>
                  </a:lnTo>
                  <a:lnTo>
                    <a:pt x="1" y="2113"/>
                  </a:lnTo>
                  <a:lnTo>
                    <a:pt x="101" y="3286"/>
                  </a:lnTo>
                  <a:lnTo>
                    <a:pt x="4293" y="3219"/>
                  </a:lnTo>
                  <a:lnTo>
                    <a:pt x="4393" y="2414"/>
                  </a:lnTo>
                  <a:lnTo>
                    <a:pt x="4796" y="2414"/>
                  </a:lnTo>
                  <a:lnTo>
                    <a:pt x="7847" y="2280"/>
                  </a:lnTo>
                  <a:lnTo>
                    <a:pt x="9155" y="2046"/>
                  </a:lnTo>
                  <a:lnTo>
                    <a:pt x="10329" y="1677"/>
                  </a:lnTo>
                  <a:lnTo>
                    <a:pt x="12475" y="537"/>
                  </a:lnTo>
                  <a:lnTo>
                    <a:pt x="12777" y="369"/>
                  </a:lnTo>
                  <a:lnTo>
                    <a:pt x="12810" y="268"/>
                  </a:lnTo>
                  <a:lnTo>
                    <a:pt x="12777" y="34"/>
                  </a:lnTo>
                  <a:lnTo>
                    <a:pt x="12576" y="0"/>
                  </a:lnTo>
                  <a:close/>
                </a:path>
              </a:pathLst>
            </a:custGeom>
            <a:solidFill>
              <a:srgbClr val="181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1857687" y="3084780"/>
              <a:ext cx="90934" cy="107118"/>
            </a:xfrm>
            <a:custGeom>
              <a:avLst/>
              <a:gdLst/>
              <a:ahLst/>
              <a:cxnLst/>
              <a:rect l="l" t="t" r="r" b="b"/>
              <a:pathLst>
                <a:path w="3388" h="3991" extrusionOk="0">
                  <a:moveTo>
                    <a:pt x="67" y="0"/>
                  </a:moveTo>
                  <a:lnTo>
                    <a:pt x="0" y="1308"/>
                  </a:lnTo>
                  <a:lnTo>
                    <a:pt x="101" y="2750"/>
                  </a:lnTo>
                  <a:lnTo>
                    <a:pt x="503" y="3018"/>
                  </a:lnTo>
                  <a:lnTo>
                    <a:pt x="2046" y="3823"/>
                  </a:lnTo>
                  <a:lnTo>
                    <a:pt x="2817" y="3991"/>
                  </a:lnTo>
                  <a:lnTo>
                    <a:pt x="3253" y="3924"/>
                  </a:lnTo>
                  <a:lnTo>
                    <a:pt x="3387" y="3790"/>
                  </a:lnTo>
                  <a:lnTo>
                    <a:pt x="3354" y="101"/>
                  </a:lnTo>
                  <a:lnTo>
                    <a:pt x="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1827974" y="3158564"/>
              <a:ext cx="340251" cy="146734"/>
            </a:xfrm>
            <a:custGeom>
              <a:avLst/>
              <a:gdLst/>
              <a:ahLst/>
              <a:cxnLst/>
              <a:rect l="l" t="t" r="r" b="b"/>
              <a:pathLst>
                <a:path w="12677" h="5467" extrusionOk="0">
                  <a:moveTo>
                    <a:pt x="1107" y="1"/>
                  </a:moveTo>
                  <a:lnTo>
                    <a:pt x="671" y="135"/>
                  </a:lnTo>
                  <a:lnTo>
                    <a:pt x="437" y="403"/>
                  </a:lnTo>
                  <a:lnTo>
                    <a:pt x="370" y="605"/>
                  </a:lnTo>
                  <a:lnTo>
                    <a:pt x="202" y="1979"/>
                  </a:lnTo>
                  <a:lnTo>
                    <a:pt x="34" y="3556"/>
                  </a:lnTo>
                  <a:lnTo>
                    <a:pt x="1" y="3790"/>
                  </a:lnTo>
                  <a:lnTo>
                    <a:pt x="1" y="3857"/>
                  </a:lnTo>
                  <a:lnTo>
                    <a:pt x="2683" y="4427"/>
                  </a:lnTo>
                  <a:lnTo>
                    <a:pt x="6439" y="5165"/>
                  </a:lnTo>
                  <a:lnTo>
                    <a:pt x="7278" y="5299"/>
                  </a:lnTo>
                  <a:lnTo>
                    <a:pt x="9021" y="5467"/>
                  </a:lnTo>
                  <a:lnTo>
                    <a:pt x="9793" y="5333"/>
                  </a:lnTo>
                  <a:lnTo>
                    <a:pt x="11704" y="4763"/>
                  </a:lnTo>
                  <a:lnTo>
                    <a:pt x="12676" y="4461"/>
                  </a:lnTo>
                  <a:lnTo>
                    <a:pt x="12643" y="4260"/>
                  </a:lnTo>
                  <a:lnTo>
                    <a:pt x="12006" y="3321"/>
                  </a:lnTo>
                  <a:lnTo>
                    <a:pt x="11100" y="2885"/>
                  </a:lnTo>
                  <a:lnTo>
                    <a:pt x="10430" y="2885"/>
                  </a:lnTo>
                  <a:lnTo>
                    <a:pt x="8284" y="3019"/>
                  </a:lnTo>
                  <a:lnTo>
                    <a:pt x="8116" y="2985"/>
                  </a:lnTo>
                  <a:lnTo>
                    <a:pt x="4997" y="403"/>
                  </a:lnTo>
                  <a:lnTo>
                    <a:pt x="4997" y="370"/>
                  </a:lnTo>
                  <a:lnTo>
                    <a:pt x="4628" y="202"/>
                  </a:lnTo>
                  <a:lnTo>
                    <a:pt x="4192" y="403"/>
                  </a:lnTo>
                  <a:lnTo>
                    <a:pt x="3924" y="538"/>
                  </a:lnTo>
                  <a:lnTo>
                    <a:pt x="3220" y="672"/>
                  </a:lnTo>
                  <a:lnTo>
                    <a:pt x="2415" y="571"/>
                  </a:lnTo>
                  <a:lnTo>
                    <a:pt x="1610" y="269"/>
                  </a:lnTo>
                  <a:lnTo>
                    <a:pt x="1208" y="1"/>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1824378" y="3255780"/>
              <a:ext cx="351040" cy="54029"/>
            </a:xfrm>
            <a:custGeom>
              <a:avLst/>
              <a:gdLst/>
              <a:ahLst/>
              <a:cxnLst/>
              <a:rect l="l" t="t" r="r" b="b"/>
              <a:pathLst>
                <a:path w="13079" h="2013" extrusionOk="0">
                  <a:moveTo>
                    <a:pt x="168" y="1"/>
                  </a:moveTo>
                  <a:lnTo>
                    <a:pt x="1" y="1174"/>
                  </a:lnTo>
                  <a:lnTo>
                    <a:pt x="4125" y="2013"/>
                  </a:lnTo>
                  <a:lnTo>
                    <a:pt x="4393" y="1241"/>
                  </a:lnTo>
                  <a:lnTo>
                    <a:pt x="4796" y="1342"/>
                  </a:lnTo>
                  <a:lnTo>
                    <a:pt x="7780" y="1845"/>
                  </a:lnTo>
                  <a:lnTo>
                    <a:pt x="9122" y="1912"/>
                  </a:lnTo>
                  <a:lnTo>
                    <a:pt x="10329" y="1778"/>
                  </a:lnTo>
                  <a:lnTo>
                    <a:pt x="12710" y="1141"/>
                  </a:lnTo>
                  <a:lnTo>
                    <a:pt x="13012" y="1040"/>
                  </a:lnTo>
                  <a:lnTo>
                    <a:pt x="13079" y="940"/>
                  </a:lnTo>
                  <a:lnTo>
                    <a:pt x="13079" y="738"/>
                  </a:lnTo>
                  <a:lnTo>
                    <a:pt x="12911" y="604"/>
                  </a:lnTo>
                  <a:lnTo>
                    <a:pt x="12743" y="638"/>
                  </a:lnTo>
                  <a:lnTo>
                    <a:pt x="12408" y="738"/>
                  </a:lnTo>
                  <a:lnTo>
                    <a:pt x="10497" y="1241"/>
                  </a:lnTo>
                  <a:lnTo>
                    <a:pt x="9055" y="1476"/>
                  </a:lnTo>
                  <a:lnTo>
                    <a:pt x="8418" y="1476"/>
                  </a:lnTo>
                  <a:lnTo>
                    <a:pt x="6573" y="1275"/>
                  </a:lnTo>
                  <a:lnTo>
                    <a:pt x="1007" y="202"/>
                  </a:lnTo>
                  <a:lnTo>
                    <a:pt x="168" y="1"/>
                  </a:lnTo>
                  <a:close/>
                </a:path>
              </a:pathLst>
            </a:custGeom>
            <a:solidFill>
              <a:srgbClr val="181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1780279" y="1856214"/>
              <a:ext cx="243949" cy="1252864"/>
            </a:xfrm>
            <a:custGeom>
              <a:avLst/>
              <a:gdLst/>
              <a:ahLst/>
              <a:cxnLst/>
              <a:rect l="l" t="t" r="r" b="b"/>
              <a:pathLst>
                <a:path w="9089" h="46679" extrusionOk="0">
                  <a:moveTo>
                    <a:pt x="7277" y="0"/>
                  </a:moveTo>
                  <a:lnTo>
                    <a:pt x="6104" y="503"/>
                  </a:lnTo>
                  <a:lnTo>
                    <a:pt x="4695" y="1442"/>
                  </a:lnTo>
                  <a:lnTo>
                    <a:pt x="973" y="4628"/>
                  </a:lnTo>
                  <a:lnTo>
                    <a:pt x="0" y="5600"/>
                  </a:lnTo>
                  <a:lnTo>
                    <a:pt x="2113" y="24681"/>
                  </a:lnTo>
                  <a:lnTo>
                    <a:pt x="2314" y="46679"/>
                  </a:lnTo>
                  <a:lnTo>
                    <a:pt x="7143" y="46679"/>
                  </a:lnTo>
                  <a:lnTo>
                    <a:pt x="7311" y="45203"/>
                  </a:lnTo>
                  <a:lnTo>
                    <a:pt x="8250" y="36082"/>
                  </a:lnTo>
                  <a:lnTo>
                    <a:pt x="8820" y="28235"/>
                  </a:lnTo>
                  <a:lnTo>
                    <a:pt x="8987" y="24144"/>
                  </a:lnTo>
                  <a:lnTo>
                    <a:pt x="9088" y="20254"/>
                  </a:lnTo>
                  <a:lnTo>
                    <a:pt x="8920" y="12508"/>
                  </a:lnTo>
                  <a:lnTo>
                    <a:pt x="8384" y="3052"/>
                  </a:lnTo>
                  <a:lnTo>
                    <a:pt x="8149" y="671"/>
                  </a:lnTo>
                  <a:lnTo>
                    <a:pt x="8116" y="436"/>
                  </a:lnTo>
                  <a:lnTo>
                    <a:pt x="7881" y="101"/>
                  </a:lnTo>
                  <a:lnTo>
                    <a:pt x="72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a:off x="1869389" y="1216259"/>
              <a:ext cx="119733" cy="114338"/>
            </a:xfrm>
            <a:custGeom>
              <a:avLst/>
              <a:gdLst/>
              <a:ahLst/>
              <a:cxnLst/>
              <a:rect l="l" t="t" r="r" b="b"/>
              <a:pathLst>
                <a:path w="4461" h="4260" extrusionOk="0">
                  <a:moveTo>
                    <a:pt x="3219" y="1"/>
                  </a:moveTo>
                  <a:lnTo>
                    <a:pt x="0" y="135"/>
                  </a:lnTo>
                  <a:lnTo>
                    <a:pt x="67" y="1208"/>
                  </a:lnTo>
                  <a:lnTo>
                    <a:pt x="134" y="2214"/>
                  </a:lnTo>
                  <a:lnTo>
                    <a:pt x="269" y="3958"/>
                  </a:lnTo>
                  <a:lnTo>
                    <a:pt x="503" y="4126"/>
                  </a:lnTo>
                  <a:lnTo>
                    <a:pt x="1073" y="4260"/>
                  </a:lnTo>
                  <a:lnTo>
                    <a:pt x="2113" y="4159"/>
                  </a:lnTo>
                  <a:lnTo>
                    <a:pt x="4091" y="3388"/>
                  </a:lnTo>
                  <a:lnTo>
                    <a:pt x="4460" y="3153"/>
                  </a:lnTo>
                  <a:lnTo>
                    <a:pt x="3555" y="906"/>
                  </a:lnTo>
                  <a:lnTo>
                    <a:pt x="3354" y="437"/>
                  </a:lnTo>
                  <a:lnTo>
                    <a:pt x="3219"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1705582" y="1294579"/>
              <a:ext cx="407726" cy="670544"/>
            </a:xfrm>
            <a:custGeom>
              <a:avLst/>
              <a:gdLst/>
              <a:ahLst/>
              <a:cxnLst/>
              <a:rect l="l" t="t" r="r" b="b"/>
              <a:pathLst>
                <a:path w="15191" h="24983" extrusionOk="0">
                  <a:moveTo>
                    <a:pt x="12206" y="0"/>
                  </a:moveTo>
                  <a:lnTo>
                    <a:pt x="11536" y="34"/>
                  </a:lnTo>
                  <a:lnTo>
                    <a:pt x="10832" y="235"/>
                  </a:lnTo>
                  <a:lnTo>
                    <a:pt x="9926" y="671"/>
                  </a:lnTo>
                  <a:lnTo>
                    <a:pt x="8484" y="1141"/>
                  </a:lnTo>
                  <a:lnTo>
                    <a:pt x="6841" y="1308"/>
                  </a:lnTo>
                  <a:lnTo>
                    <a:pt x="5869" y="1275"/>
                  </a:lnTo>
                  <a:lnTo>
                    <a:pt x="5366" y="1543"/>
                  </a:lnTo>
                  <a:lnTo>
                    <a:pt x="3521" y="2348"/>
                  </a:lnTo>
                  <a:lnTo>
                    <a:pt x="1979" y="3320"/>
                  </a:lnTo>
                  <a:lnTo>
                    <a:pt x="1073" y="4192"/>
                  </a:lnTo>
                  <a:lnTo>
                    <a:pt x="369" y="5232"/>
                  </a:lnTo>
                  <a:lnTo>
                    <a:pt x="0" y="6506"/>
                  </a:lnTo>
                  <a:lnTo>
                    <a:pt x="0" y="7277"/>
                  </a:lnTo>
                  <a:lnTo>
                    <a:pt x="67" y="8149"/>
                  </a:lnTo>
                  <a:lnTo>
                    <a:pt x="403" y="9759"/>
                  </a:lnTo>
                  <a:lnTo>
                    <a:pt x="1274" y="11972"/>
                  </a:lnTo>
                  <a:lnTo>
                    <a:pt x="2683" y="14688"/>
                  </a:lnTo>
                  <a:lnTo>
                    <a:pt x="3521" y="16767"/>
                  </a:lnTo>
                  <a:lnTo>
                    <a:pt x="3823" y="18243"/>
                  </a:lnTo>
                  <a:lnTo>
                    <a:pt x="3857" y="19047"/>
                  </a:lnTo>
                  <a:lnTo>
                    <a:pt x="3655" y="22702"/>
                  </a:lnTo>
                  <a:lnTo>
                    <a:pt x="3421" y="24614"/>
                  </a:lnTo>
                  <a:lnTo>
                    <a:pt x="3756" y="24714"/>
                  </a:lnTo>
                  <a:lnTo>
                    <a:pt x="5734" y="24983"/>
                  </a:lnTo>
                  <a:lnTo>
                    <a:pt x="7545" y="24983"/>
                  </a:lnTo>
                  <a:lnTo>
                    <a:pt x="9457" y="24614"/>
                  </a:lnTo>
                  <a:lnTo>
                    <a:pt x="10865" y="23943"/>
                  </a:lnTo>
                  <a:lnTo>
                    <a:pt x="11737" y="23340"/>
                  </a:lnTo>
                  <a:lnTo>
                    <a:pt x="12508" y="22501"/>
                  </a:lnTo>
                  <a:lnTo>
                    <a:pt x="13179" y="21495"/>
                  </a:lnTo>
                  <a:lnTo>
                    <a:pt x="13682" y="20221"/>
                  </a:lnTo>
                  <a:lnTo>
                    <a:pt x="14017" y="18712"/>
                  </a:lnTo>
                  <a:lnTo>
                    <a:pt x="14118" y="17840"/>
                  </a:lnTo>
                  <a:lnTo>
                    <a:pt x="14285" y="16398"/>
                  </a:lnTo>
                  <a:lnTo>
                    <a:pt x="14923" y="12307"/>
                  </a:lnTo>
                  <a:lnTo>
                    <a:pt x="15191" y="8786"/>
                  </a:lnTo>
                  <a:lnTo>
                    <a:pt x="15124" y="6405"/>
                  </a:lnTo>
                  <a:lnTo>
                    <a:pt x="14755" y="4125"/>
                  </a:lnTo>
                  <a:lnTo>
                    <a:pt x="13950" y="2046"/>
                  </a:lnTo>
                  <a:lnTo>
                    <a:pt x="13347" y="1107"/>
                  </a:lnTo>
                  <a:lnTo>
                    <a:pt x="13112" y="805"/>
                  </a:lnTo>
                  <a:lnTo>
                    <a:pt x="12575" y="235"/>
                  </a:lnTo>
                  <a:lnTo>
                    <a:pt x="122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1863082" y="1300887"/>
              <a:ext cx="174648" cy="337540"/>
            </a:xfrm>
            <a:custGeom>
              <a:avLst/>
              <a:gdLst/>
              <a:ahLst/>
              <a:cxnLst/>
              <a:rect l="l" t="t" r="r" b="b"/>
              <a:pathLst>
                <a:path w="6507" h="12576" extrusionOk="0">
                  <a:moveTo>
                    <a:pt x="4964" y="0"/>
                  </a:moveTo>
                  <a:lnTo>
                    <a:pt x="4729" y="101"/>
                  </a:lnTo>
                  <a:lnTo>
                    <a:pt x="3522" y="470"/>
                  </a:lnTo>
                  <a:lnTo>
                    <a:pt x="2147" y="771"/>
                  </a:lnTo>
                  <a:lnTo>
                    <a:pt x="1" y="1040"/>
                  </a:lnTo>
                  <a:lnTo>
                    <a:pt x="336" y="1509"/>
                  </a:lnTo>
                  <a:lnTo>
                    <a:pt x="3052" y="5734"/>
                  </a:lnTo>
                  <a:lnTo>
                    <a:pt x="4528" y="8451"/>
                  </a:lnTo>
                  <a:lnTo>
                    <a:pt x="5064" y="9591"/>
                  </a:lnTo>
                  <a:lnTo>
                    <a:pt x="5835" y="11670"/>
                  </a:lnTo>
                  <a:lnTo>
                    <a:pt x="6003" y="12575"/>
                  </a:lnTo>
                  <a:lnTo>
                    <a:pt x="6070" y="12307"/>
                  </a:lnTo>
                  <a:lnTo>
                    <a:pt x="6372" y="10496"/>
                  </a:lnTo>
                  <a:lnTo>
                    <a:pt x="6506" y="8652"/>
                  </a:lnTo>
                  <a:lnTo>
                    <a:pt x="6473" y="7545"/>
                  </a:lnTo>
                  <a:lnTo>
                    <a:pt x="6405" y="5902"/>
                  </a:lnTo>
                  <a:lnTo>
                    <a:pt x="5902" y="3119"/>
                  </a:lnTo>
                  <a:lnTo>
                    <a:pt x="5332" y="1073"/>
                  </a:lnTo>
                  <a:lnTo>
                    <a:pt x="49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1937779" y="1313475"/>
              <a:ext cx="99952" cy="324952"/>
            </a:xfrm>
            <a:custGeom>
              <a:avLst/>
              <a:gdLst/>
              <a:ahLst/>
              <a:cxnLst/>
              <a:rect l="l" t="t" r="r" b="b"/>
              <a:pathLst>
                <a:path w="3724" h="12107" extrusionOk="0">
                  <a:moveTo>
                    <a:pt x="739" y="1"/>
                  </a:moveTo>
                  <a:lnTo>
                    <a:pt x="303" y="940"/>
                  </a:lnTo>
                  <a:lnTo>
                    <a:pt x="1" y="1107"/>
                  </a:lnTo>
                  <a:lnTo>
                    <a:pt x="1376" y="2147"/>
                  </a:lnTo>
                  <a:lnTo>
                    <a:pt x="1745" y="7982"/>
                  </a:lnTo>
                  <a:lnTo>
                    <a:pt x="2281" y="9122"/>
                  </a:lnTo>
                  <a:lnTo>
                    <a:pt x="3052" y="11201"/>
                  </a:lnTo>
                  <a:lnTo>
                    <a:pt x="3220" y="12106"/>
                  </a:lnTo>
                  <a:lnTo>
                    <a:pt x="3287" y="11838"/>
                  </a:lnTo>
                  <a:lnTo>
                    <a:pt x="3589" y="10027"/>
                  </a:lnTo>
                  <a:lnTo>
                    <a:pt x="3723" y="8183"/>
                  </a:lnTo>
                  <a:lnTo>
                    <a:pt x="3690" y="7076"/>
                  </a:lnTo>
                  <a:lnTo>
                    <a:pt x="2013" y="2080"/>
                  </a:lnTo>
                  <a:lnTo>
                    <a:pt x="2147" y="470"/>
                  </a:lnTo>
                  <a:lnTo>
                    <a:pt x="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1860371" y="1291868"/>
              <a:ext cx="97241" cy="73837"/>
            </a:xfrm>
            <a:custGeom>
              <a:avLst/>
              <a:gdLst/>
              <a:ahLst/>
              <a:cxnLst/>
              <a:rect l="l" t="t" r="r" b="b"/>
              <a:pathLst>
                <a:path w="3623" h="2751" extrusionOk="0">
                  <a:moveTo>
                    <a:pt x="269" y="1"/>
                  </a:moveTo>
                  <a:lnTo>
                    <a:pt x="1" y="1376"/>
                  </a:lnTo>
                  <a:lnTo>
                    <a:pt x="537" y="1845"/>
                  </a:lnTo>
                  <a:lnTo>
                    <a:pt x="1611" y="2415"/>
                  </a:lnTo>
                  <a:lnTo>
                    <a:pt x="3019" y="2751"/>
                  </a:lnTo>
                  <a:lnTo>
                    <a:pt x="3254" y="2751"/>
                  </a:lnTo>
                  <a:lnTo>
                    <a:pt x="3623" y="806"/>
                  </a:lnTo>
                  <a:lnTo>
                    <a:pt x="3086" y="806"/>
                  </a:lnTo>
                  <a:lnTo>
                    <a:pt x="1946" y="604"/>
                  </a:lnTo>
                  <a:lnTo>
                    <a:pt x="504" y="101"/>
                  </a:lnTo>
                  <a:lnTo>
                    <a:pt x="269" y="1"/>
                  </a:ln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1957588" y="1277482"/>
              <a:ext cx="47722" cy="63020"/>
            </a:xfrm>
            <a:custGeom>
              <a:avLst/>
              <a:gdLst/>
              <a:ahLst/>
              <a:cxnLst/>
              <a:rect l="l" t="t" r="r" b="b"/>
              <a:pathLst>
                <a:path w="1778" h="2348" extrusionOk="0">
                  <a:moveTo>
                    <a:pt x="1007" y="0"/>
                  </a:moveTo>
                  <a:lnTo>
                    <a:pt x="973" y="235"/>
                  </a:lnTo>
                  <a:lnTo>
                    <a:pt x="671" y="704"/>
                  </a:lnTo>
                  <a:lnTo>
                    <a:pt x="101" y="1241"/>
                  </a:lnTo>
                  <a:lnTo>
                    <a:pt x="1" y="1342"/>
                  </a:lnTo>
                  <a:lnTo>
                    <a:pt x="1577" y="2348"/>
                  </a:lnTo>
                  <a:lnTo>
                    <a:pt x="1778" y="1744"/>
                  </a:lnTo>
                  <a:lnTo>
                    <a:pt x="1744" y="839"/>
                  </a:lnTo>
                  <a:lnTo>
                    <a:pt x="1744" y="738"/>
                  </a:lnTo>
                  <a:lnTo>
                    <a:pt x="1007" y="0"/>
                  </a:ln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1796491" y="1594306"/>
              <a:ext cx="52231" cy="369023"/>
            </a:xfrm>
            <a:custGeom>
              <a:avLst/>
              <a:gdLst/>
              <a:ahLst/>
              <a:cxnLst/>
              <a:rect l="l" t="t" r="r" b="b"/>
              <a:pathLst>
                <a:path w="1946" h="13749" extrusionOk="0">
                  <a:moveTo>
                    <a:pt x="1744" y="0"/>
                  </a:moveTo>
                  <a:lnTo>
                    <a:pt x="0" y="5064"/>
                  </a:lnTo>
                  <a:lnTo>
                    <a:pt x="235" y="6673"/>
                  </a:lnTo>
                  <a:lnTo>
                    <a:pt x="402" y="9691"/>
                  </a:lnTo>
                  <a:lnTo>
                    <a:pt x="201" y="13112"/>
                  </a:lnTo>
                  <a:lnTo>
                    <a:pt x="134" y="13648"/>
                  </a:lnTo>
                  <a:lnTo>
                    <a:pt x="973" y="13749"/>
                  </a:lnTo>
                  <a:lnTo>
                    <a:pt x="1241" y="12541"/>
                  </a:lnTo>
                  <a:lnTo>
                    <a:pt x="1844" y="8249"/>
                  </a:lnTo>
                  <a:lnTo>
                    <a:pt x="1945" y="7042"/>
                  </a:lnTo>
                  <a:lnTo>
                    <a:pt x="1945" y="4292"/>
                  </a:lnTo>
                  <a:lnTo>
                    <a:pt x="1811" y="671"/>
                  </a:lnTo>
                  <a:lnTo>
                    <a:pt x="17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1871188" y="1226163"/>
              <a:ext cx="94530" cy="55827"/>
            </a:xfrm>
            <a:custGeom>
              <a:avLst/>
              <a:gdLst/>
              <a:ahLst/>
              <a:cxnLst/>
              <a:rect l="l" t="t" r="r" b="b"/>
              <a:pathLst>
                <a:path w="3522" h="2080" extrusionOk="0">
                  <a:moveTo>
                    <a:pt x="3387" y="1"/>
                  </a:moveTo>
                  <a:lnTo>
                    <a:pt x="3287" y="68"/>
                  </a:lnTo>
                  <a:lnTo>
                    <a:pt x="2683" y="303"/>
                  </a:lnTo>
                  <a:lnTo>
                    <a:pt x="1107" y="806"/>
                  </a:lnTo>
                  <a:lnTo>
                    <a:pt x="235" y="940"/>
                  </a:lnTo>
                  <a:lnTo>
                    <a:pt x="0" y="839"/>
                  </a:lnTo>
                  <a:lnTo>
                    <a:pt x="67" y="1845"/>
                  </a:lnTo>
                  <a:lnTo>
                    <a:pt x="604" y="1979"/>
                  </a:lnTo>
                  <a:lnTo>
                    <a:pt x="1878" y="2080"/>
                  </a:lnTo>
                  <a:lnTo>
                    <a:pt x="2448" y="1912"/>
                  </a:lnTo>
                  <a:lnTo>
                    <a:pt x="2851" y="1711"/>
                  </a:lnTo>
                  <a:lnTo>
                    <a:pt x="3320" y="1242"/>
                  </a:lnTo>
                  <a:lnTo>
                    <a:pt x="3521" y="672"/>
                  </a:lnTo>
                  <a:lnTo>
                    <a:pt x="3521" y="571"/>
                  </a:lnTo>
                  <a:lnTo>
                    <a:pt x="3488" y="537"/>
                  </a:lnTo>
                  <a:lnTo>
                    <a:pt x="3421" y="1"/>
                  </a:lnTo>
                  <a:close/>
                </a:path>
              </a:pathLst>
            </a:custGeom>
            <a:solidFill>
              <a:srgbClr val="FFC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1782990" y="976869"/>
              <a:ext cx="228623" cy="288933"/>
            </a:xfrm>
            <a:custGeom>
              <a:avLst/>
              <a:gdLst/>
              <a:ahLst/>
              <a:cxnLst/>
              <a:rect l="l" t="t" r="r" b="b"/>
              <a:pathLst>
                <a:path w="8518" h="10765" extrusionOk="0">
                  <a:moveTo>
                    <a:pt x="5030" y="0"/>
                  </a:moveTo>
                  <a:lnTo>
                    <a:pt x="4225" y="335"/>
                  </a:lnTo>
                  <a:lnTo>
                    <a:pt x="1643" y="1643"/>
                  </a:lnTo>
                  <a:lnTo>
                    <a:pt x="436" y="2314"/>
                  </a:lnTo>
                  <a:lnTo>
                    <a:pt x="235" y="2850"/>
                  </a:lnTo>
                  <a:lnTo>
                    <a:pt x="0" y="3924"/>
                  </a:lnTo>
                  <a:lnTo>
                    <a:pt x="0" y="5231"/>
                  </a:lnTo>
                  <a:lnTo>
                    <a:pt x="134" y="5533"/>
                  </a:lnTo>
                  <a:lnTo>
                    <a:pt x="771" y="6774"/>
                  </a:lnTo>
                  <a:lnTo>
                    <a:pt x="2247" y="9356"/>
                  </a:lnTo>
                  <a:lnTo>
                    <a:pt x="2448" y="9691"/>
                  </a:lnTo>
                  <a:lnTo>
                    <a:pt x="2616" y="9960"/>
                  </a:lnTo>
                  <a:lnTo>
                    <a:pt x="2850" y="10261"/>
                  </a:lnTo>
                  <a:lnTo>
                    <a:pt x="3286" y="10664"/>
                  </a:lnTo>
                  <a:lnTo>
                    <a:pt x="3521" y="10764"/>
                  </a:lnTo>
                  <a:lnTo>
                    <a:pt x="3991" y="10764"/>
                  </a:lnTo>
                  <a:lnTo>
                    <a:pt x="5500" y="10429"/>
                  </a:lnTo>
                  <a:lnTo>
                    <a:pt x="7176" y="9792"/>
                  </a:lnTo>
                  <a:lnTo>
                    <a:pt x="8115" y="9222"/>
                  </a:lnTo>
                  <a:lnTo>
                    <a:pt x="8451" y="8853"/>
                  </a:lnTo>
                  <a:lnTo>
                    <a:pt x="8518" y="8652"/>
                  </a:lnTo>
                  <a:lnTo>
                    <a:pt x="8484" y="8249"/>
                  </a:lnTo>
                  <a:lnTo>
                    <a:pt x="8015" y="6707"/>
                  </a:lnTo>
                  <a:lnTo>
                    <a:pt x="7310" y="4661"/>
                  </a:lnTo>
                  <a:lnTo>
                    <a:pt x="6673" y="2649"/>
                  </a:lnTo>
                  <a:lnTo>
                    <a:pt x="6506" y="1844"/>
                  </a:lnTo>
                  <a:lnTo>
                    <a:pt x="6304" y="1073"/>
                  </a:lnTo>
                  <a:lnTo>
                    <a:pt x="6137" y="570"/>
                  </a:lnTo>
                  <a:lnTo>
                    <a:pt x="5935" y="369"/>
                  </a:lnTo>
                  <a:lnTo>
                    <a:pt x="5399" y="67"/>
                  </a:lnTo>
                  <a:lnTo>
                    <a:pt x="5030" y="0"/>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1968377" y="1087559"/>
              <a:ext cx="43239" cy="67529"/>
            </a:xfrm>
            <a:custGeom>
              <a:avLst/>
              <a:gdLst/>
              <a:ahLst/>
              <a:cxnLst/>
              <a:rect l="l" t="t" r="r" b="b"/>
              <a:pathLst>
                <a:path w="1611" h="2516" extrusionOk="0">
                  <a:moveTo>
                    <a:pt x="1" y="1"/>
                  </a:moveTo>
                  <a:lnTo>
                    <a:pt x="202" y="2516"/>
                  </a:lnTo>
                  <a:lnTo>
                    <a:pt x="370" y="2449"/>
                  </a:lnTo>
                  <a:lnTo>
                    <a:pt x="1175" y="2113"/>
                  </a:lnTo>
                  <a:lnTo>
                    <a:pt x="1577" y="1812"/>
                  </a:lnTo>
                  <a:lnTo>
                    <a:pt x="1611" y="1677"/>
                  </a:lnTo>
                  <a:lnTo>
                    <a:pt x="806" y="772"/>
                  </a:lnTo>
                  <a:lnTo>
                    <a:pt x="1"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1682177" y="1475483"/>
              <a:ext cx="203420" cy="740757"/>
            </a:xfrm>
            <a:custGeom>
              <a:avLst/>
              <a:gdLst/>
              <a:ahLst/>
              <a:cxnLst/>
              <a:rect l="l" t="t" r="r" b="b"/>
              <a:pathLst>
                <a:path w="7579" h="27599" extrusionOk="0">
                  <a:moveTo>
                    <a:pt x="2750" y="1"/>
                  </a:moveTo>
                  <a:lnTo>
                    <a:pt x="1811" y="34"/>
                  </a:lnTo>
                  <a:lnTo>
                    <a:pt x="1107" y="269"/>
                  </a:lnTo>
                  <a:lnTo>
                    <a:pt x="872" y="537"/>
                  </a:lnTo>
                  <a:lnTo>
                    <a:pt x="0" y="9692"/>
                  </a:lnTo>
                  <a:lnTo>
                    <a:pt x="2616" y="27599"/>
                  </a:lnTo>
                  <a:lnTo>
                    <a:pt x="6238" y="26693"/>
                  </a:lnTo>
                  <a:lnTo>
                    <a:pt x="6204" y="25218"/>
                  </a:lnTo>
                  <a:lnTo>
                    <a:pt x="5835" y="18042"/>
                  </a:lnTo>
                  <a:lnTo>
                    <a:pt x="5500" y="13850"/>
                  </a:lnTo>
                  <a:lnTo>
                    <a:pt x="5299" y="12810"/>
                  </a:lnTo>
                  <a:lnTo>
                    <a:pt x="5232" y="12408"/>
                  </a:lnTo>
                  <a:lnTo>
                    <a:pt x="5366" y="11234"/>
                  </a:lnTo>
                  <a:lnTo>
                    <a:pt x="5936" y="9021"/>
                  </a:lnTo>
                  <a:lnTo>
                    <a:pt x="6975" y="5768"/>
                  </a:lnTo>
                  <a:lnTo>
                    <a:pt x="7512" y="3689"/>
                  </a:lnTo>
                  <a:lnTo>
                    <a:pt x="7579" y="2683"/>
                  </a:lnTo>
                  <a:lnTo>
                    <a:pt x="7478" y="2348"/>
                  </a:lnTo>
                  <a:lnTo>
                    <a:pt x="7311" y="2080"/>
                  </a:lnTo>
                  <a:lnTo>
                    <a:pt x="6707" y="1510"/>
                  </a:lnTo>
                  <a:lnTo>
                    <a:pt x="5399" y="738"/>
                  </a:lnTo>
                  <a:lnTo>
                    <a:pt x="3790" y="202"/>
                  </a:lnTo>
                  <a:lnTo>
                    <a:pt x="27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1928788" y="1093867"/>
              <a:ext cx="17124" cy="19835"/>
            </a:xfrm>
            <a:custGeom>
              <a:avLst/>
              <a:gdLst/>
              <a:ahLst/>
              <a:cxnLst/>
              <a:rect l="l" t="t" r="r" b="b"/>
              <a:pathLst>
                <a:path w="638" h="739" extrusionOk="0">
                  <a:moveTo>
                    <a:pt x="235" y="0"/>
                  </a:moveTo>
                  <a:lnTo>
                    <a:pt x="135" y="34"/>
                  </a:lnTo>
                  <a:lnTo>
                    <a:pt x="34" y="135"/>
                  </a:lnTo>
                  <a:lnTo>
                    <a:pt x="0" y="369"/>
                  </a:lnTo>
                  <a:lnTo>
                    <a:pt x="68" y="503"/>
                  </a:lnTo>
                  <a:lnTo>
                    <a:pt x="168" y="638"/>
                  </a:lnTo>
                  <a:lnTo>
                    <a:pt x="403" y="738"/>
                  </a:lnTo>
                  <a:lnTo>
                    <a:pt x="503" y="705"/>
                  </a:lnTo>
                  <a:lnTo>
                    <a:pt x="604" y="604"/>
                  </a:lnTo>
                  <a:lnTo>
                    <a:pt x="638" y="369"/>
                  </a:lnTo>
                  <a:lnTo>
                    <a:pt x="571" y="235"/>
                  </a:lnTo>
                  <a:lnTo>
                    <a:pt x="470" y="101"/>
                  </a:lnTo>
                  <a:lnTo>
                    <a:pt x="235" y="0"/>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1783875" y="1722093"/>
              <a:ext cx="274546" cy="414061"/>
            </a:xfrm>
            <a:custGeom>
              <a:avLst/>
              <a:gdLst/>
              <a:ahLst/>
              <a:cxnLst/>
              <a:rect l="l" t="t" r="r" b="b"/>
              <a:pathLst>
                <a:path w="10229" h="15427" extrusionOk="0">
                  <a:moveTo>
                    <a:pt x="10228" y="1"/>
                  </a:moveTo>
                  <a:lnTo>
                    <a:pt x="2683" y="5031"/>
                  </a:lnTo>
                  <a:lnTo>
                    <a:pt x="1" y="15426"/>
                  </a:lnTo>
                  <a:lnTo>
                    <a:pt x="6204" y="14521"/>
                  </a:lnTo>
                  <a:lnTo>
                    <a:pt x="6707" y="13917"/>
                  </a:lnTo>
                  <a:lnTo>
                    <a:pt x="7579" y="12106"/>
                  </a:lnTo>
                  <a:lnTo>
                    <a:pt x="8686" y="8619"/>
                  </a:lnTo>
                  <a:lnTo>
                    <a:pt x="10061" y="1443"/>
                  </a:lnTo>
                  <a:lnTo>
                    <a:pt x="10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2007082" y="1647396"/>
              <a:ext cx="119733" cy="296126"/>
            </a:xfrm>
            <a:custGeom>
              <a:avLst/>
              <a:gdLst/>
              <a:ahLst/>
              <a:cxnLst/>
              <a:rect l="l" t="t" r="r" b="b"/>
              <a:pathLst>
                <a:path w="4461" h="11033" extrusionOk="0">
                  <a:moveTo>
                    <a:pt x="3555" y="0"/>
                  </a:moveTo>
                  <a:lnTo>
                    <a:pt x="605" y="10060"/>
                  </a:lnTo>
                  <a:lnTo>
                    <a:pt x="470" y="10295"/>
                  </a:lnTo>
                  <a:lnTo>
                    <a:pt x="1" y="11033"/>
                  </a:lnTo>
                  <a:lnTo>
                    <a:pt x="605" y="10295"/>
                  </a:lnTo>
                  <a:lnTo>
                    <a:pt x="1108" y="9759"/>
                  </a:lnTo>
                  <a:lnTo>
                    <a:pt x="2348" y="9054"/>
                  </a:lnTo>
                  <a:lnTo>
                    <a:pt x="4126" y="8551"/>
                  </a:lnTo>
                  <a:lnTo>
                    <a:pt x="4461" y="8518"/>
                  </a:lnTo>
                  <a:lnTo>
                    <a:pt x="3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2014302" y="834642"/>
              <a:ext cx="611147" cy="649850"/>
            </a:xfrm>
            <a:custGeom>
              <a:avLst/>
              <a:gdLst/>
              <a:ahLst/>
              <a:cxnLst/>
              <a:rect l="l" t="t" r="r" b="b"/>
              <a:pathLst>
                <a:path w="22770" h="24212" extrusionOk="0">
                  <a:moveTo>
                    <a:pt x="20221" y="1"/>
                  </a:moveTo>
                  <a:lnTo>
                    <a:pt x="0" y="17371"/>
                  </a:lnTo>
                  <a:lnTo>
                    <a:pt x="2448" y="24212"/>
                  </a:lnTo>
                  <a:lnTo>
                    <a:pt x="3655" y="23139"/>
                  </a:lnTo>
                  <a:lnTo>
                    <a:pt x="9356" y="17841"/>
                  </a:lnTo>
                  <a:lnTo>
                    <a:pt x="12575" y="14722"/>
                  </a:lnTo>
                  <a:lnTo>
                    <a:pt x="13279" y="13884"/>
                  </a:lnTo>
                  <a:lnTo>
                    <a:pt x="18578" y="7244"/>
                  </a:lnTo>
                  <a:lnTo>
                    <a:pt x="22769" y="2181"/>
                  </a:lnTo>
                  <a:lnTo>
                    <a:pt x="20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1756874" y="969649"/>
              <a:ext cx="206131" cy="262844"/>
            </a:xfrm>
            <a:custGeom>
              <a:avLst/>
              <a:gdLst/>
              <a:ahLst/>
              <a:cxnLst/>
              <a:rect l="l" t="t" r="r" b="b"/>
              <a:pathLst>
                <a:path w="7680" h="9793" extrusionOk="0">
                  <a:moveTo>
                    <a:pt x="6808" y="1"/>
                  </a:moveTo>
                  <a:lnTo>
                    <a:pt x="6405" y="101"/>
                  </a:lnTo>
                  <a:lnTo>
                    <a:pt x="6271" y="169"/>
                  </a:lnTo>
                  <a:lnTo>
                    <a:pt x="6003" y="269"/>
                  </a:lnTo>
                  <a:lnTo>
                    <a:pt x="5198" y="604"/>
                  </a:lnTo>
                  <a:lnTo>
                    <a:pt x="2616" y="1912"/>
                  </a:lnTo>
                  <a:lnTo>
                    <a:pt x="1409" y="2583"/>
                  </a:lnTo>
                  <a:lnTo>
                    <a:pt x="604" y="3086"/>
                  </a:lnTo>
                  <a:lnTo>
                    <a:pt x="269" y="3354"/>
                  </a:lnTo>
                  <a:lnTo>
                    <a:pt x="135" y="3522"/>
                  </a:lnTo>
                  <a:lnTo>
                    <a:pt x="1" y="4058"/>
                  </a:lnTo>
                  <a:lnTo>
                    <a:pt x="1" y="4964"/>
                  </a:lnTo>
                  <a:lnTo>
                    <a:pt x="68" y="5366"/>
                  </a:lnTo>
                  <a:lnTo>
                    <a:pt x="437" y="6104"/>
                  </a:lnTo>
                  <a:lnTo>
                    <a:pt x="2482" y="9290"/>
                  </a:lnTo>
                  <a:lnTo>
                    <a:pt x="2884" y="9793"/>
                  </a:lnTo>
                  <a:lnTo>
                    <a:pt x="3086" y="9726"/>
                  </a:lnTo>
                  <a:lnTo>
                    <a:pt x="3220" y="9625"/>
                  </a:lnTo>
                  <a:lnTo>
                    <a:pt x="3253" y="8149"/>
                  </a:lnTo>
                  <a:lnTo>
                    <a:pt x="3153" y="8183"/>
                  </a:lnTo>
                  <a:lnTo>
                    <a:pt x="2717" y="8149"/>
                  </a:lnTo>
                  <a:lnTo>
                    <a:pt x="2415" y="7915"/>
                  </a:lnTo>
                  <a:lnTo>
                    <a:pt x="1946" y="7009"/>
                  </a:lnTo>
                  <a:lnTo>
                    <a:pt x="1878" y="6506"/>
                  </a:lnTo>
                  <a:lnTo>
                    <a:pt x="2046" y="6339"/>
                  </a:lnTo>
                  <a:lnTo>
                    <a:pt x="2449" y="6171"/>
                  </a:lnTo>
                  <a:lnTo>
                    <a:pt x="2985" y="6372"/>
                  </a:lnTo>
                  <a:lnTo>
                    <a:pt x="3052" y="6406"/>
                  </a:lnTo>
                  <a:lnTo>
                    <a:pt x="3589" y="7177"/>
                  </a:lnTo>
                  <a:lnTo>
                    <a:pt x="3924" y="7009"/>
                  </a:lnTo>
                  <a:lnTo>
                    <a:pt x="3387" y="4427"/>
                  </a:lnTo>
                  <a:lnTo>
                    <a:pt x="4461" y="3924"/>
                  </a:lnTo>
                  <a:lnTo>
                    <a:pt x="6271" y="3187"/>
                  </a:lnTo>
                  <a:lnTo>
                    <a:pt x="7277" y="2784"/>
                  </a:lnTo>
                  <a:lnTo>
                    <a:pt x="7579" y="2650"/>
                  </a:lnTo>
                  <a:lnTo>
                    <a:pt x="7680" y="2214"/>
                  </a:lnTo>
                  <a:lnTo>
                    <a:pt x="7512" y="973"/>
                  </a:lnTo>
                  <a:lnTo>
                    <a:pt x="7411" y="604"/>
                  </a:lnTo>
                  <a:lnTo>
                    <a:pt x="7277" y="236"/>
                  </a:lnTo>
                  <a:lnTo>
                    <a:pt x="6808" y="1"/>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1714573" y="2233322"/>
              <a:ext cx="209728" cy="87337"/>
            </a:xfrm>
            <a:custGeom>
              <a:avLst/>
              <a:gdLst/>
              <a:ahLst/>
              <a:cxnLst/>
              <a:rect l="l" t="t" r="r" b="b"/>
              <a:pathLst>
                <a:path w="7814" h="3254" fill="none" extrusionOk="0">
                  <a:moveTo>
                    <a:pt x="1" y="3253"/>
                  </a:moveTo>
                  <a:lnTo>
                    <a:pt x="235" y="1879"/>
                  </a:lnTo>
                  <a:lnTo>
                    <a:pt x="269" y="1644"/>
                  </a:lnTo>
                  <a:lnTo>
                    <a:pt x="537" y="1174"/>
                  </a:lnTo>
                  <a:lnTo>
                    <a:pt x="939" y="772"/>
                  </a:lnTo>
                  <a:lnTo>
                    <a:pt x="1409" y="537"/>
                  </a:lnTo>
                  <a:lnTo>
                    <a:pt x="1677" y="504"/>
                  </a:lnTo>
                  <a:lnTo>
                    <a:pt x="5399" y="1"/>
                  </a:lnTo>
                  <a:lnTo>
                    <a:pt x="5668" y="1"/>
                  </a:lnTo>
                  <a:lnTo>
                    <a:pt x="6171" y="135"/>
                  </a:lnTo>
                  <a:lnTo>
                    <a:pt x="6640" y="403"/>
                  </a:lnTo>
                  <a:lnTo>
                    <a:pt x="7009" y="805"/>
                  </a:lnTo>
                  <a:lnTo>
                    <a:pt x="7110" y="1040"/>
                  </a:lnTo>
                  <a:lnTo>
                    <a:pt x="7814" y="2750"/>
                  </a:lnTo>
                </a:path>
              </a:pathLst>
            </a:custGeom>
            <a:noFill/>
            <a:ln w="31850" cap="flat" cmpd="sng">
              <a:solidFill>
                <a:srgbClr val="563312"/>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1583162" y="2272026"/>
              <a:ext cx="517556" cy="382551"/>
            </a:xfrm>
            <a:custGeom>
              <a:avLst/>
              <a:gdLst/>
              <a:ahLst/>
              <a:cxnLst/>
              <a:rect l="l" t="t" r="r" b="b"/>
              <a:pathLst>
                <a:path w="19283" h="14253" extrusionOk="0">
                  <a:moveTo>
                    <a:pt x="17170" y="1"/>
                  </a:moveTo>
                  <a:lnTo>
                    <a:pt x="17069" y="34"/>
                  </a:lnTo>
                  <a:lnTo>
                    <a:pt x="1141" y="1744"/>
                  </a:lnTo>
                  <a:lnTo>
                    <a:pt x="873" y="1778"/>
                  </a:lnTo>
                  <a:lnTo>
                    <a:pt x="470" y="2046"/>
                  </a:lnTo>
                  <a:lnTo>
                    <a:pt x="135" y="2415"/>
                  </a:lnTo>
                  <a:lnTo>
                    <a:pt x="1" y="2884"/>
                  </a:lnTo>
                  <a:lnTo>
                    <a:pt x="1" y="3119"/>
                  </a:lnTo>
                  <a:lnTo>
                    <a:pt x="537" y="9323"/>
                  </a:lnTo>
                  <a:lnTo>
                    <a:pt x="873" y="13112"/>
                  </a:lnTo>
                  <a:lnTo>
                    <a:pt x="906" y="13313"/>
                  </a:lnTo>
                  <a:lnTo>
                    <a:pt x="1007" y="13515"/>
                  </a:lnTo>
                  <a:lnTo>
                    <a:pt x="1208" y="13850"/>
                  </a:lnTo>
                  <a:lnTo>
                    <a:pt x="1845" y="14219"/>
                  </a:lnTo>
                  <a:lnTo>
                    <a:pt x="2247" y="14252"/>
                  </a:lnTo>
                  <a:lnTo>
                    <a:pt x="18142" y="13045"/>
                  </a:lnTo>
                  <a:lnTo>
                    <a:pt x="18411" y="13012"/>
                  </a:lnTo>
                  <a:lnTo>
                    <a:pt x="18846" y="12777"/>
                  </a:lnTo>
                  <a:lnTo>
                    <a:pt x="19148" y="12442"/>
                  </a:lnTo>
                  <a:lnTo>
                    <a:pt x="19282" y="11972"/>
                  </a:lnTo>
                  <a:lnTo>
                    <a:pt x="19282" y="11704"/>
                  </a:lnTo>
                  <a:lnTo>
                    <a:pt x="18411" y="1141"/>
                  </a:lnTo>
                  <a:lnTo>
                    <a:pt x="18310" y="705"/>
                  </a:lnTo>
                  <a:lnTo>
                    <a:pt x="17706" y="101"/>
                  </a:lnTo>
                  <a:lnTo>
                    <a:pt x="17270" y="34"/>
                  </a:lnTo>
                  <a:lnTo>
                    <a:pt x="17170" y="1"/>
                  </a:lnTo>
                  <a:close/>
                </a:path>
              </a:pathLst>
            </a:custGeom>
            <a:solidFill>
              <a:srgbClr val="4529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1751479" y="2191022"/>
              <a:ext cx="123330" cy="106233"/>
            </a:xfrm>
            <a:custGeom>
              <a:avLst/>
              <a:gdLst/>
              <a:ahLst/>
              <a:cxnLst/>
              <a:rect l="l" t="t" r="r" b="b"/>
              <a:pathLst>
                <a:path w="4595" h="3958" extrusionOk="0">
                  <a:moveTo>
                    <a:pt x="3689" y="1"/>
                  </a:moveTo>
                  <a:lnTo>
                    <a:pt x="1644" y="369"/>
                  </a:lnTo>
                  <a:lnTo>
                    <a:pt x="0" y="738"/>
                  </a:lnTo>
                  <a:lnTo>
                    <a:pt x="0" y="1577"/>
                  </a:lnTo>
                  <a:lnTo>
                    <a:pt x="34" y="2516"/>
                  </a:lnTo>
                  <a:lnTo>
                    <a:pt x="168" y="2717"/>
                  </a:lnTo>
                  <a:lnTo>
                    <a:pt x="872" y="3723"/>
                  </a:lnTo>
                  <a:lnTo>
                    <a:pt x="1208" y="3958"/>
                  </a:lnTo>
                  <a:lnTo>
                    <a:pt x="1778" y="3924"/>
                  </a:lnTo>
                  <a:lnTo>
                    <a:pt x="3253" y="3421"/>
                  </a:lnTo>
                  <a:lnTo>
                    <a:pt x="3991" y="3086"/>
                  </a:lnTo>
                  <a:lnTo>
                    <a:pt x="4091" y="2952"/>
                  </a:lnTo>
                  <a:lnTo>
                    <a:pt x="4024" y="1811"/>
                  </a:lnTo>
                  <a:lnTo>
                    <a:pt x="3924" y="1007"/>
                  </a:lnTo>
                  <a:lnTo>
                    <a:pt x="4594" y="872"/>
                  </a:lnTo>
                  <a:lnTo>
                    <a:pt x="4527" y="772"/>
                  </a:lnTo>
                  <a:lnTo>
                    <a:pt x="4159" y="269"/>
                  </a:lnTo>
                  <a:lnTo>
                    <a:pt x="3857" y="34"/>
                  </a:lnTo>
                  <a:lnTo>
                    <a:pt x="3689"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1583162" y="2355741"/>
              <a:ext cx="63047" cy="165630"/>
            </a:xfrm>
            <a:custGeom>
              <a:avLst/>
              <a:gdLst/>
              <a:ahLst/>
              <a:cxnLst/>
              <a:rect l="l" t="t" r="r" b="b"/>
              <a:pathLst>
                <a:path w="2349" h="6171" fill="none" extrusionOk="0">
                  <a:moveTo>
                    <a:pt x="1" y="6103"/>
                  </a:moveTo>
                  <a:lnTo>
                    <a:pt x="1" y="0"/>
                  </a:lnTo>
                  <a:lnTo>
                    <a:pt x="2348" y="6103"/>
                  </a:lnTo>
                  <a:lnTo>
                    <a:pt x="1" y="617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1597575" y="2282843"/>
              <a:ext cx="475229" cy="246633"/>
            </a:xfrm>
            <a:custGeom>
              <a:avLst/>
              <a:gdLst/>
              <a:ahLst/>
              <a:cxnLst/>
              <a:rect l="l" t="t" r="r" b="b"/>
              <a:pathLst>
                <a:path w="17706" h="9189" extrusionOk="0">
                  <a:moveTo>
                    <a:pt x="17102" y="0"/>
                  </a:moveTo>
                  <a:lnTo>
                    <a:pt x="17002" y="34"/>
                  </a:lnTo>
                  <a:lnTo>
                    <a:pt x="16901" y="637"/>
                  </a:lnTo>
                  <a:lnTo>
                    <a:pt x="16868" y="2347"/>
                  </a:lnTo>
                  <a:lnTo>
                    <a:pt x="17035" y="6774"/>
                  </a:lnTo>
                  <a:lnTo>
                    <a:pt x="17102" y="7780"/>
                  </a:lnTo>
                  <a:lnTo>
                    <a:pt x="0" y="8819"/>
                  </a:lnTo>
                  <a:lnTo>
                    <a:pt x="34" y="9188"/>
                  </a:lnTo>
                  <a:lnTo>
                    <a:pt x="17706" y="8316"/>
                  </a:lnTo>
                  <a:lnTo>
                    <a:pt x="17505" y="7411"/>
                  </a:lnTo>
                  <a:lnTo>
                    <a:pt x="17270" y="4795"/>
                  </a:lnTo>
                  <a:lnTo>
                    <a:pt x="17136" y="771"/>
                  </a:lnTo>
                  <a:lnTo>
                    <a:pt x="17102" y="0"/>
                  </a:lnTo>
                  <a:close/>
                </a:path>
              </a:pathLst>
            </a:custGeom>
            <a:solidFill>
              <a:srgbClr val="33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1803684" y="2491634"/>
              <a:ext cx="37818" cy="49547"/>
            </a:xfrm>
            <a:custGeom>
              <a:avLst/>
              <a:gdLst/>
              <a:ahLst/>
              <a:cxnLst/>
              <a:rect l="l" t="t" r="r" b="b"/>
              <a:pathLst>
                <a:path w="1409" h="1846" extrusionOk="0">
                  <a:moveTo>
                    <a:pt x="637" y="1"/>
                  </a:moveTo>
                  <a:lnTo>
                    <a:pt x="0" y="135"/>
                  </a:lnTo>
                  <a:lnTo>
                    <a:pt x="34" y="336"/>
                  </a:lnTo>
                  <a:lnTo>
                    <a:pt x="202" y="1208"/>
                  </a:lnTo>
                  <a:lnTo>
                    <a:pt x="470" y="1711"/>
                  </a:lnTo>
                  <a:lnTo>
                    <a:pt x="671" y="1812"/>
                  </a:lnTo>
                  <a:lnTo>
                    <a:pt x="839" y="1845"/>
                  </a:lnTo>
                  <a:lnTo>
                    <a:pt x="1140" y="1543"/>
                  </a:lnTo>
                  <a:lnTo>
                    <a:pt x="1409" y="671"/>
                  </a:lnTo>
                  <a:lnTo>
                    <a:pt x="1409" y="68"/>
                  </a:lnTo>
                  <a:lnTo>
                    <a:pt x="1342" y="68"/>
                  </a:lnTo>
                  <a:lnTo>
                    <a:pt x="637" y="1"/>
                  </a:lnTo>
                  <a:close/>
                </a:path>
              </a:pathLst>
            </a:custGeom>
            <a:solidFill>
              <a:srgbClr val="CDEE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22"/>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a:t>Methodology and Segmentation</a:t>
            </a:r>
            <a:endParaRPr sz="1400" b="0">
              <a:latin typeface="Roboto"/>
              <a:ea typeface="Roboto"/>
              <a:cs typeface="Roboto"/>
              <a:sym typeface="Roboto"/>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402" name="Google Shape;40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10</a:t>
            </a:fld>
            <a:endParaRPr/>
          </a:p>
        </p:txBody>
      </p:sp>
      <p:grpSp>
        <p:nvGrpSpPr>
          <p:cNvPr id="403" name="Google Shape;403;p22"/>
          <p:cNvGrpSpPr/>
          <p:nvPr/>
        </p:nvGrpSpPr>
        <p:grpSpPr>
          <a:xfrm>
            <a:off x="1397300" y="1575325"/>
            <a:ext cx="6315633" cy="2077225"/>
            <a:chOff x="1385264" y="1575325"/>
            <a:chExt cx="6232738" cy="2077225"/>
          </a:xfrm>
        </p:grpSpPr>
        <p:sp>
          <p:nvSpPr>
            <p:cNvPr id="404" name="Google Shape;404;p22"/>
            <p:cNvSpPr/>
            <p:nvPr/>
          </p:nvSpPr>
          <p:spPr>
            <a:xfrm>
              <a:off x="1440702" y="1575325"/>
              <a:ext cx="6177300" cy="5340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1435643" y="2182250"/>
              <a:ext cx="1620300" cy="1470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txBox="1"/>
            <p:nvPr/>
          </p:nvSpPr>
          <p:spPr>
            <a:xfrm>
              <a:off x="1385264" y="2396725"/>
              <a:ext cx="1708500" cy="125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rgbClr val="FFFFFF"/>
                  </a:solidFill>
                  <a:latin typeface="Fira Sans"/>
                  <a:ea typeface="Fira Sans"/>
                  <a:cs typeface="Fira Sans"/>
                  <a:sym typeface="Fira Sans"/>
                </a:rPr>
                <a:t>Dataset includes variables only known after the call</a:t>
              </a:r>
              <a:endParaRPr b="1">
                <a:solidFill>
                  <a:srgbClr val="FFFFFF"/>
                </a:solidFill>
                <a:latin typeface="Fira Sans"/>
                <a:ea typeface="Fira Sans"/>
                <a:cs typeface="Fira Sans"/>
                <a:sym typeface="Fira Sans"/>
              </a:endParaRPr>
            </a:p>
          </p:txBody>
        </p:sp>
        <p:sp>
          <p:nvSpPr>
            <p:cNvPr id="407" name="Google Shape;407;p22"/>
            <p:cNvSpPr txBox="1"/>
            <p:nvPr/>
          </p:nvSpPr>
          <p:spPr>
            <a:xfrm>
              <a:off x="1435645" y="1637600"/>
              <a:ext cx="6177300" cy="473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400" b="1">
                  <a:solidFill>
                    <a:srgbClr val="FFFFFF"/>
                  </a:solidFill>
                  <a:latin typeface="Fira Sans"/>
                  <a:ea typeface="Fira Sans"/>
                  <a:cs typeface="Fira Sans"/>
                  <a:sym typeface="Fira Sans"/>
                </a:rPr>
                <a:t>Customer Segmentation</a:t>
              </a:r>
              <a:endParaRPr sz="2400" b="1">
                <a:solidFill>
                  <a:srgbClr val="FFFFFF"/>
                </a:solidFill>
                <a:latin typeface="Fira Sans"/>
                <a:ea typeface="Fira Sans"/>
                <a:cs typeface="Fira Sans"/>
                <a:sym typeface="Fira Sans"/>
              </a:endParaRPr>
            </a:p>
          </p:txBody>
        </p:sp>
      </p:grpSp>
      <p:grpSp>
        <p:nvGrpSpPr>
          <p:cNvPr id="408" name="Google Shape;408;p22"/>
          <p:cNvGrpSpPr/>
          <p:nvPr/>
        </p:nvGrpSpPr>
        <p:grpSpPr>
          <a:xfrm>
            <a:off x="3710860" y="2182250"/>
            <a:ext cx="1731275" cy="1470300"/>
            <a:chOff x="1504626" y="2182250"/>
            <a:chExt cx="1562100" cy="1470300"/>
          </a:xfrm>
        </p:grpSpPr>
        <p:sp>
          <p:nvSpPr>
            <p:cNvPr id="409" name="Google Shape;409;p22"/>
            <p:cNvSpPr/>
            <p:nvPr/>
          </p:nvSpPr>
          <p:spPr>
            <a:xfrm>
              <a:off x="1543172" y="2182250"/>
              <a:ext cx="1485000" cy="1470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txBox="1"/>
            <p:nvPr/>
          </p:nvSpPr>
          <p:spPr>
            <a:xfrm>
              <a:off x="1504626" y="2396750"/>
              <a:ext cx="1562100" cy="125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GB" b="1" dirty="0">
                  <a:solidFill>
                    <a:schemeClr val="lt1"/>
                  </a:solidFill>
                  <a:latin typeface="Fira Sans"/>
                  <a:ea typeface="Fira Sans"/>
                  <a:cs typeface="Fira Sans"/>
                  <a:sym typeface="Fira Sans"/>
                </a:rPr>
                <a:t>Segment based on the details known prior to the call</a:t>
              </a:r>
              <a:endParaRPr b="1" dirty="0">
                <a:solidFill>
                  <a:srgbClr val="FFFFFF"/>
                </a:solidFill>
                <a:latin typeface="Fira Sans"/>
                <a:ea typeface="Fira Sans"/>
                <a:cs typeface="Fira Sans"/>
                <a:sym typeface="Fira Sans"/>
              </a:endParaRPr>
            </a:p>
          </p:txBody>
        </p:sp>
      </p:grpSp>
      <p:sp>
        <p:nvSpPr>
          <p:cNvPr id="411" name="Google Shape;411;p22"/>
          <p:cNvSpPr/>
          <p:nvPr/>
        </p:nvSpPr>
        <p:spPr>
          <a:xfrm>
            <a:off x="6067193" y="2182250"/>
            <a:ext cx="1645800" cy="1470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txBox="1"/>
          <p:nvPr/>
        </p:nvSpPr>
        <p:spPr>
          <a:xfrm>
            <a:off x="6024460" y="2396750"/>
            <a:ext cx="1731300" cy="125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chemeClr val="lt1"/>
                </a:solidFill>
                <a:latin typeface="Fira Sans"/>
                <a:ea typeface="Fira Sans"/>
                <a:cs typeface="Fira Sans"/>
                <a:sym typeface="Fira Sans"/>
              </a:rPr>
              <a:t>Use K means clustering with age and balance_log</a:t>
            </a:r>
            <a:endParaRPr b="1">
              <a:solidFill>
                <a:srgbClr val="FFFFFF"/>
              </a:solidFill>
              <a:latin typeface="Fira Sans"/>
              <a:ea typeface="Fira Sans"/>
              <a:cs typeface="Fira Sans"/>
              <a:sym typeface="Fira Sans"/>
            </a:endParaRPr>
          </a:p>
        </p:txBody>
      </p:sp>
      <p:cxnSp>
        <p:nvCxnSpPr>
          <p:cNvPr id="413" name="Google Shape;413;p22"/>
          <p:cNvCxnSpPr/>
          <p:nvPr/>
        </p:nvCxnSpPr>
        <p:spPr>
          <a:xfrm>
            <a:off x="560275" y="4156200"/>
            <a:ext cx="8018400" cy="0"/>
          </a:xfrm>
          <a:prstGeom prst="straightConnector1">
            <a:avLst/>
          </a:prstGeom>
          <a:noFill/>
          <a:ln w="19050" cap="flat" cmpd="sng">
            <a:solidFill>
              <a:schemeClr val="dk1"/>
            </a:solidFill>
            <a:prstDash val="solid"/>
            <a:round/>
            <a:headEnd type="none" w="med" len="med"/>
            <a:tailEnd type="none" w="med" len="med"/>
          </a:ln>
        </p:spPr>
      </p:cxnSp>
      <p:sp>
        <p:nvSpPr>
          <p:cNvPr id="414" name="Google Shape;414;p22"/>
          <p:cNvSpPr/>
          <p:nvPr/>
        </p:nvSpPr>
        <p:spPr>
          <a:xfrm>
            <a:off x="2094895" y="3915097"/>
            <a:ext cx="335998" cy="482191"/>
          </a:xfrm>
          <a:custGeom>
            <a:avLst/>
            <a:gdLst/>
            <a:ahLst/>
            <a:cxnLst/>
            <a:rect l="l" t="t" r="r" b="b"/>
            <a:pathLst>
              <a:path w="5316" h="7629" extrusionOk="0">
                <a:moveTo>
                  <a:pt x="1357" y="1"/>
                </a:moveTo>
                <a:cubicBezTo>
                  <a:pt x="1067" y="1"/>
                  <a:pt x="780" y="98"/>
                  <a:pt x="552" y="304"/>
                </a:cubicBezTo>
                <a:cubicBezTo>
                  <a:pt x="18" y="784"/>
                  <a:pt x="0" y="1609"/>
                  <a:pt x="504" y="2111"/>
                </a:cubicBezTo>
                <a:lnTo>
                  <a:pt x="2199" y="3806"/>
                </a:lnTo>
                <a:lnTo>
                  <a:pt x="553" y="5452"/>
                </a:lnTo>
                <a:cubicBezTo>
                  <a:pt x="76" y="5929"/>
                  <a:pt x="6" y="6714"/>
                  <a:pt x="458" y="7215"/>
                </a:cubicBezTo>
                <a:cubicBezTo>
                  <a:pt x="706" y="7491"/>
                  <a:pt x="1045" y="7629"/>
                  <a:pt x="1385" y="7629"/>
                </a:cubicBezTo>
                <a:cubicBezTo>
                  <a:pt x="1703" y="7629"/>
                  <a:pt x="2022" y="7507"/>
                  <a:pt x="2265" y="7263"/>
                </a:cubicBezTo>
                <a:lnTo>
                  <a:pt x="3960" y="5568"/>
                </a:lnTo>
                <a:lnTo>
                  <a:pt x="4814" y="4714"/>
                </a:lnTo>
                <a:cubicBezTo>
                  <a:pt x="5316" y="4212"/>
                  <a:pt x="5316" y="3400"/>
                  <a:pt x="4814" y="2898"/>
                </a:cubicBezTo>
                <a:lnTo>
                  <a:pt x="3960" y="2045"/>
                </a:lnTo>
                <a:lnTo>
                  <a:pt x="2314" y="400"/>
                </a:lnTo>
                <a:cubicBezTo>
                  <a:pt x="2054" y="140"/>
                  <a:pt x="1704" y="1"/>
                  <a:pt x="1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4408493" y="3915097"/>
            <a:ext cx="335998" cy="482191"/>
          </a:xfrm>
          <a:custGeom>
            <a:avLst/>
            <a:gdLst/>
            <a:ahLst/>
            <a:cxnLst/>
            <a:rect l="l" t="t" r="r" b="b"/>
            <a:pathLst>
              <a:path w="5316" h="7629" extrusionOk="0">
                <a:moveTo>
                  <a:pt x="1357" y="1"/>
                </a:moveTo>
                <a:cubicBezTo>
                  <a:pt x="1067" y="1"/>
                  <a:pt x="779" y="98"/>
                  <a:pt x="551" y="304"/>
                </a:cubicBezTo>
                <a:cubicBezTo>
                  <a:pt x="17" y="784"/>
                  <a:pt x="0" y="1609"/>
                  <a:pt x="503" y="2111"/>
                </a:cubicBezTo>
                <a:lnTo>
                  <a:pt x="2198" y="3806"/>
                </a:lnTo>
                <a:lnTo>
                  <a:pt x="553" y="5452"/>
                </a:lnTo>
                <a:cubicBezTo>
                  <a:pt x="75" y="5929"/>
                  <a:pt x="5" y="6714"/>
                  <a:pt x="457" y="7215"/>
                </a:cubicBezTo>
                <a:cubicBezTo>
                  <a:pt x="705" y="7491"/>
                  <a:pt x="1044" y="7629"/>
                  <a:pt x="1384" y="7629"/>
                </a:cubicBezTo>
                <a:cubicBezTo>
                  <a:pt x="1702" y="7629"/>
                  <a:pt x="2021" y="7507"/>
                  <a:pt x="2264" y="7263"/>
                </a:cubicBezTo>
                <a:lnTo>
                  <a:pt x="3960" y="5568"/>
                </a:lnTo>
                <a:lnTo>
                  <a:pt x="4814" y="4714"/>
                </a:lnTo>
                <a:cubicBezTo>
                  <a:pt x="5316" y="4212"/>
                  <a:pt x="5316" y="3400"/>
                  <a:pt x="4814" y="2898"/>
                </a:cubicBezTo>
                <a:lnTo>
                  <a:pt x="3960" y="2045"/>
                </a:lnTo>
                <a:lnTo>
                  <a:pt x="2314" y="400"/>
                </a:lnTo>
                <a:cubicBezTo>
                  <a:pt x="2054" y="140"/>
                  <a:pt x="1703" y="1"/>
                  <a:pt x="1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6722091" y="3915097"/>
            <a:ext cx="335998" cy="482191"/>
          </a:xfrm>
          <a:custGeom>
            <a:avLst/>
            <a:gdLst/>
            <a:ahLst/>
            <a:cxnLst/>
            <a:rect l="l" t="t" r="r" b="b"/>
            <a:pathLst>
              <a:path w="5316" h="7629" extrusionOk="0">
                <a:moveTo>
                  <a:pt x="1357" y="1"/>
                </a:moveTo>
                <a:cubicBezTo>
                  <a:pt x="1067" y="1"/>
                  <a:pt x="780" y="98"/>
                  <a:pt x="552" y="304"/>
                </a:cubicBezTo>
                <a:cubicBezTo>
                  <a:pt x="17" y="784"/>
                  <a:pt x="0" y="1609"/>
                  <a:pt x="503" y="2111"/>
                </a:cubicBezTo>
                <a:lnTo>
                  <a:pt x="2199" y="3806"/>
                </a:lnTo>
                <a:lnTo>
                  <a:pt x="553" y="5452"/>
                </a:lnTo>
                <a:cubicBezTo>
                  <a:pt x="76" y="5929"/>
                  <a:pt x="5" y="6714"/>
                  <a:pt x="457" y="7215"/>
                </a:cubicBezTo>
                <a:cubicBezTo>
                  <a:pt x="705" y="7491"/>
                  <a:pt x="1044" y="7629"/>
                  <a:pt x="1384" y="7629"/>
                </a:cubicBezTo>
                <a:cubicBezTo>
                  <a:pt x="1703" y="7629"/>
                  <a:pt x="2022" y="7507"/>
                  <a:pt x="2265" y="7263"/>
                </a:cubicBezTo>
                <a:lnTo>
                  <a:pt x="3960" y="5568"/>
                </a:lnTo>
                <a:lnTo>
                  <a:pt x="4814" y="4714"/>
                </a:lnTo>
                <a:cubicBezTo>
                  <a:pt x="5316" y="4212"/>
                  <a:pt x="5316" y="3400"/>
                  <a:pt x="4814" y="2898"/>
                </a:cubicBezTo>
                <a:lnTo>
                  <a:pt x="3960" y="2045"/>
                </a:lnTo>
                <a:lnTo>
                  <a:pt x="2314" y="400"/>
                </a:lnTo>
                <a:cubicBezTo>
                  <a:pt x="2054" y="140"/>
                  <a:pt x="1704" y="1"/>
                  <a:pt x="13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txBox="1"/>
          <p:nvPr/>
        </p:nvSpPr>
        <p:spPr>
          <a:xfrm>
            <a:off x="3113763" y="4397300"/>
            <a:ext cx="28827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GB" b="1">
                <a:latin typeface="Fira Sans"/>
                <a:ea typeface="Fira Sans"/>
                <a:cs typeface="Fira Sans"/>
                <a:sym typeface="Fira Sans"/>
              </a:rPr>
              <a:t>Optimal number of clusters = 3</a:t>
            </a:r>
            <a:endParaRPr b="1">
              <a:latin typeface="Fira Sans"/>
              <a:ea typeface="Fira Sans"/>
              <a:cs typeface="Fira Sans"/>
              <a:sym typeface="Fira Sans"/>
            </a:endParaRPr>
          </a:p>
        </p:txBody>
      </p:sp>
      <p:sp>
        <p:nvSpPr>
          <p:cNvPr id="418" name="Google Shape;418;p22"/>
          <p:cNvSpPr txBox="1"/>
          <p:nvPr/>
        </p:nvSpPr>
        <p:spPr>
          <a:xfrm>
            <a:off x="7251925" y="127025"/>
            <a:ext cx="1892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GB" sz="1900" b="1">
                <a:solidFill>
                  <a:schemeClr val="lt1"/>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8"/>
                                        </p:tgtEl>
                                        <p:attrNameLst>
                                          <p:attrName>style.visibility</p:attrName>
                                        </p:attrNameLst>
                                      </p:cBhvr>
                                      <p:to>
                                        <p:strVal val="visible"/>
                                      </p:to>
                                    </p:set>
                                    <p:animEffect transition="in" filter="fade">
                                      <p:cBhvr>
                                        <p:cTn id="7" dur="1000"/>
                                        <p:tgtEl>
                                          <p:spTgt spid="40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2"/>
                                        </p:tgtEl>
                                        <p:attrNameLst>
                                          <p:attrName>style.visibility</p:attrName>
                                        </p:attrNameLst>
                                      </p:cBhvr>
                                      <p:to>
                                        <p:strVal val="visible"/>
                                      </p:to>
                                    </p:set>
                                    <p:animEffect transition="in" filter="fade">
                                      <p:cBhvr>
                                        <p:cTn id="12" dur="1000"/>
                                        <p:tgtEl>
                                          <p:spTgt spid="412"/>
                                        </p:tgtEl>
                                      </p:cBhvr>
                                    </p:animEffect>
                                  </p:childTnLst>
                                </p:cTn>
                              </p:par>
                              <p:par>
                                <p:cTn id="13" presetID="10" presetClass="entr" presetSubtype="0" fill="hold" nodeType="withEffect">
                                  <p:stCondLst>
                                    <p:cond delay="0"/>
                                  </p:stCondLst>
                                  <p:childTnLst>
                                    <p:set>
                                      <p:cBhvr>
                                        <p:cTn id="14" dur="1" fill="hold">
                                          <p:stCondLst>
                                            <p:cond delay="0"/>
                                          </p:stCondLst>
                                        </p:cTn>
                                        <p:tgtEl>
                                          <p:spTgt spid="411"/>
                                        </p:tgtEl>
                                        <p:attrNameLst>
                                          <p:attrName>style.visibility</p:attrName>
                                        </p:attrNameLst>
                                      </p:cBhvr>
                                      <p:to>
                                        <p:strVal val="visible"/>
                                      </p:to>
                                    </p:set>
                                    <p:animEffect transition="in" filter="fade">
                                      <p:cBhvr>
                                        <p:cTn id="15" dur="1000"/>
                                        <p:tgtEl>
                                          <p:spTgt spid="4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17"/>
                                        </p:tgtEl>
                                        <p:attrNameLst>
                                          <p:attrName>style.visibility</p:attrName>
                                        </p:attrNameLst>
                                      </p:cBhvr>
                                      <p:to>
                                        <p:strVal val="visible"/>
                                      </p:to>
                                    </p:set>
                                    <p:animEffect transition="in" filter="fade">
                                      <p:cBhvr>
                                        <p:cTn id="20" dur="1000"/>
                                        <p:tgtEl>
                                          <p:spTgt spid="4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11</a:t>
            </a:fld>
            <a:endParaRPr/>
          </a:p>
        </p:txBody>
      </p:sp>
      <p:sp>
        <p:nvSpPr>
          <p:cNvPr id="424" name="Google Shape;424;p23"/>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Modelling: Logistic Regression</a:t>
            </a:r>
            <a:endParaRPr/>
          </a:p>
        </p:txBody>
      </p:sp>
      <p:grpSp>
        <p:nvGrpSpPr>
          <p:cNvPr id="425" name="Google Shape;425;p23"/>
          <p:cNvGrpSpPr/>
          <p:nvPr/>
        </p:nvGrpSpPr>
        <p:grpSpPr>
          <a:xfrm>
            <a:off x="689225" y="1388550"/>
            <a:ext cx="1599900" cy="1692828"/>
            <a:chOff x="689225" y="1388550"/>
            <a:chExt cx="1599900" cy="1692828"/>
          </a:xfrm>
        </p:grpSpPr>
        <p:sp>
          <p:nvSpPr>
            <p:cNvPr id="426" name="Google Shape;426;p23"/>
            <p:cNvSpPr/>
            <p:nvPr/>
          </p:nvSpPr>
          <p:spPr>
            <a:xfrm>
              <a:off x="1489095" y="2266793"/>
              <a:ext cx="111" cy="491449"/>
            </a:xfrm>
            <a:custGeom>
              <a:avLst/>
              <a:gdLst/>
              <a:ahLst/>
              <a:cxnLst/>
              <a:rect l="l" t="t" r="r" b="b"/>
              <a:pathLst>
                <a:path w="1" h="4447" fill="none" extrusionOk="0">
                  <a:moveTo>
                    <a:pt x="1" y="1"/>
                  </a:moveTo>
                  <a:lnTo>
                    <a:pt x="1" y="4446"/>
                  </a:lnTo>
                </a:path>
              </a:pathLst>
            </a:custGeom>
            <a:noFill/>
            <a:ln w="9525" cap="rnd" cmpd="sng">
              <a:solidFill>
                <a:schemeClr val="accent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143687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3"/>
            <p:cNvSpPr/>
            <p:nvPr/>
          </p:nvSpPr>
          <p:spPr>
            <a:xfrm>
              <a:off x="1046362"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txBox="1"/>
            <p:nvPr/>
          </p:nvSpPr>
          <p:spPr>
            <a:xfrm>
              <a:off x="949450"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Stage 1</a:t>
              </a:r>
              <a:endParaRPr sz="1800" b="1">
                <a:solidFill>
                  <a:schemeClr val="accent1"/>
                </a:solidFill>
                <a:latin typeface="Fira Sans Extra Condensed"/>
                <a:ea typeface="Fira Sans Extra Condensed"/>
                <a:cs typeface="Fira Sans Extra Condensed"/>
                <a:sym typeface="Fira Sans Extra Condensed"/>
              </a:endParaRPr>
            </a:p>
          </p:txBody>
        </p:sp>
        <p:sp>
          <p:nvSpPr>
            <p:cNvPr id="430" name="Google Shape;430;p23"/>
            <p:cNvSpPr txBox="1"/>
            <p:nvPr/>
          </p:nvSpPr>
          <p:spPr>
            <a:xfrm>
              <a:off x="689225"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Train on Train set</a:t>
              </a:r>
              <a:endParaRPr sz="1200">
                <a:latin typeface="Roboto"/>
                <a:ea typeface="Roboto"/>
                <a:cs typeface="Roboto"/>
                <a:sym typeface="Roboto"/>
              </a:endParaRPr>
            </a:p>
          </p:txBody>
        </p:sp>
      </p:grpSp>
      <p:grpSp>
        <p:nvGrpSpPr>
          <p:cNvPr id="431" name="Google Shape;431;p23"/>
          <p:cNvGrpSpPr/>
          <p:nvPr/>
        </p:nvGrpSpPr>
        <p:grpSpPr>
          <a:xfrm>
            <a:off x="1541375" y="2758129"/>
            <a:ext cx="1599900" cy="1684596"/>
            <a:chOff x="1541375" y="2758129"/>
            <a:chExt cx="1599900" cy="1684596"/>
          </a:xfrm>
        </p:grpSpPr>
        <p:sp>
          <p:nvSpPr>
            <p:cNvPr id="432" name="Google Shape;432;p23"/>
            <p:cNvSpPr/>
            <p:nvPr/>
          </p:nvSpPr>
          <p:spPr>
            <a:xfrm>
              <a:off x="1931901"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5" y="2779"/>
                    <a:pt x="7745" y="2599"/>
                  </a:cubicBezTo>
                  <a:lnTo>
                    <a:pt x="7745" y="1764"/>
                  </a:lnTo>
                  <a:lnTo>
                    <a:pt x="8013" y="1462"/>
                  </a:lnTo>
                  <a:lnTo>
                    <a:pt x="7745" y="1160"/>
                  </a:lnTo>
                  <a:lnTo>
                    <a:pt x="7745" y="325"/>
                  </a:lnTo>
                  <a:cubicBezTo>
                    <a:pt x="7745" y="145"/>
                    <a:pt x="7617" y="0"/>
                    <a:pt x="7456"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p:nvPr/>
          </p:nvSpPr>
          <p:spPr>
            <a:xfrm>
              <a:off x="2341240" y="3081266"/>
              <a:ext cx="111" cy="491339"/>
            </a:xfrm>
            <a:custGeom>
              <a:avLst/>
              <a:gdLst/>
              <a:ahLst/>
              <a:cxnLst/>
              <a:rect l="l" t="t" r="r" b="b"/>
              <a:pathLst>
                <a:path w="1" h="4446" fill="none" extrusionOk="0">
                  <a:moveTo>
                    <a:pt x="1" y="4446"/>
                  </a:moveTo>
                  <a:lnTo>
                    <a:pt x="1" y="1"/>
                  </a:lnTo>
                </a:path>
              </a:pathLst>
            </a:custGeom>
            <a:noFill/>
            <a:ln w="9525" cap="rnd" cmpd="sng">
              <a:solidFill>
                <a:srgbClr val="97E3BA"/>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2289078"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txBox="1"/>
            <p:nvPr/>
          </p:nvSpPr>
          <p:spPr>
            <a:xfrm>
              <a:off x="180167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97E3BA"/>
                  </a:solidFill>
                  <a:latin typeface="Fira Sans Extra Condensed"/>
                  <a:ea typeface="Fira Sans Extra Condensed"/>
                  <a:cs typeface="Fira Sans Extra Condensed"/>
                  <a:sym typeface="Fira Sans Extra Condensed"/>
                </a:rPr>
                <a:t>Stage 2</a:t>
              </a:r>
              <a:endParaRPr sz="1800" b="1">
                <a:solidFill>
                  <a:srgbClr val="97E3BA"/>
                </a:solidFill>
                <a:latin typeface="Fira Sans Extra Condensed"/>
                <a:ea typeface="Fira Sans Extra Condensed"/>
                <a:cs typeface="Fira Sans Extra Condensed"/>
                <a:sym typeface="Fira Sans Extra Condensed"/>
              </a:endParaRPr>
            </a:p>
          </p:txBody>
        </p:sp>
        <p:sp>
          <p:nvSpPr>
            <p:cNvPr id="436" name="Google Shape;436;p23"/>
            <p:cNvSpPr txBox="1"/>
            <p:nvPr/>
          </p:nvSpPr>
          <p:spPr>
            <a:xfrm>
              <a:off x="1541375"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Train set has no missing values</a:t>
              </a:r>
              <a:endParaRPr sz="1200">
                <a:latin typeface="Roboto"/>
                <a:ea typeface="Roboto"/>
                <a:cs typeface="Roboto"/>
                <a:sym typeface="Roboto"/>
              </a:endParaRPr>
            </a:p>
          </p:txBody>
        </p:sp>
      </p:grpSp>
      <p:grpSp>
        <p:nvGrpSpPr>
          <p:cNvPr id="437" name="Google Shape;437;p23"/>
          <p:cNvGrpSpPr/>
          <p:nvPr/>
        </p:nvGrpSpPr>
        <p:grpSpPr>
          <a:xfrm>
            <a:off x="6854800" y="2758129"/>
            <a:ext cx="1599900" cy="1684596"/>
            <a:chOff x="6854800" y="2758129"/>
            <a:chExt cx="1599900" cy="1684596"/>
          </a:xfrm>
        </p:grpSpPr>
        <p:sp>
          <p:nvSpPr>
            <p:cNvPr id="438" name="Google Shape;438;p23"/>
            <p:cNvSpPr/>
            <p:nvPr/>
          </p:nvSpPr>
          <p:spPr>
            <a:xfrm>
              <a:off x="7654694" y="3081266"/>
              <a:ext cx="111" cy="491339"/>
            </a:xfrm>
            <a:custGeom>
              <a:avLst/>
              <a:gdLst/>
              <a:ahLst/>
              <a:cxnLst/>
              <a:rect l="l" t="t" r="r" b="b"/>
              <a:pathLst>
                <a:path w="1" h="4446" fill="none" extrusionOk="0">
                  <a:moveTo>
                    <a:pt x="1" y="4446"/>
                  </a:moveTo>
                  <a:lnTo>
                    <a:pt x="1" y="1"/>
                  </a:lnTo>
                </a:path>
              </a:pathLst>
            </a:custGeom>
            <a:noFill/>
            <a:ln w="9525" cap="rnd" cmpd="sng">
              <a:solidFill>
                <a:schemeClr val="accent6"/>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3"/>
            <p:cNvSpPr/>
            <p:nvPr/>
          </p:nvSpPr>
          <p:spPr>
            <a:xfrm>
              <a:off x="7602532"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6" y="734"/>
                    <a:pt x="946" y="473"/>
                  </a:cubicBezTo>
                  <a:cubicBezTo>
                    <a:pt x="946" y="212"/>
                    <a:pt x="734" y="0"/>
                    <a:pt x="4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7245355"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txBox="1"/>
            <p:nvPr/>
          </p:nvSpPr>
          <p:spPr>
            <a:xfrm>
              <a:off x="7115109"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6"/>
                  </a:solidFill>
                  <a:latin typeface="Fira Sans Extra Condensed"/>
                  <a:ea typeface="Fira Sans Extra Condensed"/>
                  <a:cs typeface="Fira Sans Extra Condensed"/>
                  <a:sym typeface="Fira Sans Extra Condensed"/>
                </a:rPr>
                <a:t>Stage 8</a:t>
              </a:r>
              <a:endParaRPr sz="1800" b="1">
                <a:solidFill>
                  <a:schemeClr val="accent6"/>
                </a:solidFill>
                <a:latin typeface="Fira Sans Extra Condensed"/>
                <a:ea typeface="Fira Sans Extra Condensed"/>
                <a:cs typeface="Fira Sans Extra Condensed"/>
                <a:sym typeface="Fira Sans Extra Condensed"/>
              </a:endParaRPr>
            </a:p>
          </p:txBody>
        </p:sp>
        <p:sp>
          <p:nvSpPr>
            <p:cNvPr id="442" name="Google Shape;442;p23"/>
            <p:cNvSpPr txBox="1"/>
            <p:nvPr/>
          </p:nvSpPr>
          <p:spPr>
            <a:xfrm>
              <a:off x="6854800" y="3994825"/>
              <a:ext cx="1599900" cy="447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200">
                  <a:latin typeface="Roboto"/>
                  <a:ea typeface="Roboto"/>
                  <a:cs typeface="Roboto"/>
                  <a:sym typeface="Roboto"/>
                </a:rPr>
                <a:t>Accuracy:  83.7%</a:t>
              </a:r>
              <a:endParaRPr sz="1200">
                <a:latin typeface="Roboto"/>
                <a:ea typeface="Roboto"/>
                <a:cs typeface="Roboto"/>
                <a:sym typeface="Roboto"/>
              </a:endParaRPr>
            </a:p>
            <a:p>
              <a:pPr marL="0" marR="0" lvl="0" indent="0" algn="ctr" rtl="0">
                <a:lnSpc>
                  <a:spcPct val="100000"/>
                </a:lnSpc>
                <a:spcBef>
                  <a:spcPts val="0"/>
                </a:spcBef>
                <a:spcAft>
                  <a:spcPts val="0"/>
                </a:spcAft>
                <a:buNone/>
              </a:pPr>
              <a:r>
                <a:rPr lang="en-GB" sz="1200">
                  <a:latin typeface="Roboto"/>
                  <a:ea typeface="Roboto"/>
                  <a:cs typeface="Roboto"/>
                  <a:sym typeface="Roboto"/>
                </a:rPr>
                <a:t>Sensitivity: 84.3%</a:t>
              </a:r>
              <a:endParaRPr sz="1200">
                <a:latin typeface="Roboto"/>
                <a:ea typeface="Roboto"/>
                <a:cs typeface="Roboto"/>
                <a:sym typeface="Roboto"/>
              </a:endParaRPr>
            </a:p>
          </p:txBody>
        </p:sp>
      </p:grpSp>
      <p:grpSp>
        <p:nvGrpSpPr>
          <p:cNvPr id="443" name="Google Shape;443;p23"/>
          <p:cNvGrpSpPr/>
          <p:nvPr/>
        </p:nvGrpSpPr>
        <p:grpSpPr>
          <a:xfrm>
            <a:off x="2460338" y="1388550"/>
            <a:ext cx="1599900" cy="1692828"/>
            <a:chOff x="2460338" y="1388550"/>
            <a:chExt cx="1599900" cy="1692828"/>
          </a:xfrm>
        </p:grpSpPr>
        <p:sp>
          <p:nvSpPr>
            <p:cNvPr id="444" name="Google Shape;444;p23"/>
            <p:cNvSpPr/>
            <p:nvPr/>
          </p:nvSpPr>
          <p:spPr>
            <a:xfrm>
              <a:off x="3260264" y="2266793"/>
              <a:ext cx="111" cy="491449"/>
            </a:xfrm>
            <a:custGeom>
              <a:avLst/>
              <a:gdLst/>
              <a:ahLst/>
              <a:cxnLst/>
              <a:rect l="l" t="t" r="r" b="b"/>
              <a:pathLst>
                <a:path w="1" h="4447" fill="none" extrusionOk="0">
                  <a:moveTo>
                    <a:pt x="0" y="1"/>
                  </a:moveTo>
                  <a:lnTo>
                    <a:pt x="0" y="4446"/>
                  </a:lnTo>
                </a:path>
              </a:pathLst>
            </a:custGeom>
            <a:noFill/>
            <a:ln w="9525" cap="rnd" cmpd="sng">
              <a:solidFill>
                <a:schemeClr val="accent3"/>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3207992" y="2184351"/>
              <a:ext cx="104545" cy="104545"/>
            </a:xfrm>
            <a:custGeom>
              <a:avLst/>
              <a:gdLst/>
              <a:ahLst/>
              <a:cxnLst/>
              <a:rect l="l" t="t" r="r" b="b"/>
              <a:pathLst>
                <a:path w="946" h="946" extrusionOk="0">
                  <a:moveTo>
                    <a:pt x="473" y="1"/>
                  </a:moveTo>
                  <a:cubicBezTo>
                    <a:pt x="212" y="1"/>
                    <a:pt x="1" y="212"/>
                    <a:pt x="1" y="473"/>
                  </a:cubicBezTo>
                  <a:cubicBezTo>
                    <a:pt x="1" y="734"/>
                    <a:pt x="212" y="946"/>
                    <a:pt x="473" y="946"/>
                  </a:cubicBezTo>
                  <a:cubicBezTo>
                    <a:pt x="734" y="946"/>
                    <a:pt x="946" y="734"/>
                    <a:pt x="946" y="473"/>
                  </a:cubicBezTo>
                  <a:cubicBezTo>
                    <a:pt x="946" y="212"/>
                    <a:pt x="734" y="1"/>
                    <a:pt x="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2817550"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4" y="2779"/>
                    <a:pt x="7744" y="2599"/>
                  </a:cubicBezTo>
                  <a:lnTo>
                    <a:pt x="7744" y="1764"/>
                  </a:lnTo>
                  <a:lnTo>
                    <a:pt x="8013" y="1462"/>
                  </a:lnTo>
                  <a:lnTo>
                    <a:pt x="7744" y="1160"/>
                  </a:lnTo>
                  <a:lnTo>
                    <a:pt x="7744" y="325"/>
                  </a:lnTo>
                  <a:cubicBezTo>
                    <a:pt x="7744" y="145"/>
                    <a:pt x="7616" y="0"/>
                    <a:pt x="7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txBox="1"/>
            <p:nvPr/>
          </p:nvSpPr>
          <p:spPr>
            <a:xfrm>
              <a:off x="2720639"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Stage 3</a:t>
              </a:r>
              <a:endParaRPr sz="1800" b="1">
                <a:solidFill>
                  <a:schemeClr val="accent3"/>
                </a:solidFill>
                <a:latin typeface="Fira Sans Extra Condensed"/>
                <a:ea typeface="Fira Sans Extra Condensed"/>
                <a:cs typeface="Fira Sans Extra Condensed"/>
                <a:sym typeface="Fira Sans Extra Condensed"/>
              </a:endParaRPr>
            </a:p>
          </p:txBody>
        </p:sp>
        <p:sp>
          <p:nvSpPr>
            <p:cNvPr id="448" name="Google Shape;448;p23"/>
            <p:cNvSpPr txBox="1"/>
            <p:nvPr/>
          </p:nvSpPr>
          <p:spPr>
            <a:xfrm>
              <a:off x="2460338"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Reduce AIC using step function</a:t>
              </a:r>
              <a:endParaRPr sz="1200">
                <a:latin typeface="Roboto"/>
                <a:ea typeface="Roboto"/>
                <a:cs typeface="Roboto"/>
                <a:sym typeface="Roboto"/>
              </a:endParaRPr>
            </a:p>
          </p:txBody>
        </p:sp>
      </p:grpSp>
      <p:grpSp>
        <p:nvGrpSpPr>
          <p:cNvPr id="449" name="Google Shape;449;p23"/>
          <p:cNvGrpSpPr/>
          <p:nvPr/>
        </p:nvGrpSpPr>
        <p:grpSpPr>
          <a:xfrm>
            <a:off x="3312512" y="2758129"/>
            <a:ext cx="1599900" cy="1684596"/>
            <a:chOff x="3312512" y="2758129"/>
            <a:chExt cx="1599900" cy="1684596"/>
          </a:xfrm>
        </p:grpSpPr>
        <p:sp>
          <p:nvSpPr>
            <p:cNvPr id="450" name="Google Shape;450;p23"/>
            <p:cNvSpPr/>
            <p:nvPr/>
          </p:nvSpPr>
          <p:spPr>
            <a:xfrm>
              <a:off x="4145803" y="3081266"/>
              <a:ext cx="111" cy="491339"/>
            </a:xfrm>
            <a:custGeom>
              <a:avLst/>
              <a:gdLst/>
              <a:ahLst/>
              <a:cxnLst/>
              <a:rect l="l" t="t" r="r" b="b"/>
              <a:pathLst>
                <a:path w="1" h="4446" fill="none" extrusionOk="0">
                  <a:moveTo>
                    <a:pt x="1" y="4446"/>
                  </a:moveTo>
                  <a:lnTo>
                    <a:pt x="1" y="1"/>
                  </a:lnTo>
                </a:path>
              </a:pathLst>
            </a:custGeom>
            <a:noFill/>
            <a:ln w="9525" cap="rnd" cmpd="sng">
              <a:solidFill>
                <a:schemeClr val="accent5"/>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4093641"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703089"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txBox="1"/>
            <p:nvPr/>
          </p:nvSpPr>
          <p:spPr>
            <a:xfrm>
              <a:off x="360626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Stage 4</a:t>
              </a:r>
              <a:endParaRPr sz="1800" b="1">
                <a:solidFill>
                  <a:schemeClr val="accent5"/>
                </a:solidFill>
                <a:latin typeface="Fira Sans Extra Condensed"/>
                <a:ea typeface="Fira Sans Extra Condensed"/>
                <a:cs typeface="Fira Sans Extra Condensed"/>
                <a:sym typeface="Fira Sans Extra Condensed"/>
              </a:endParaRPr>
            </a:p>
          </p:txBody>
        </p:sp>
        <p:sp>
          <p:nvSpPr>
            <p:cNvPr id="454" name="Google Shape;454;p23"/>
            <p:cNvSpPr txBox="1"/>
            <p:nvPr/>
          </p:nvSpPr>
          <p:spPr>
            <a:xfrm>
              <a:off x="3312512"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Test on Test set</a:t>
              </a:r>
              <a:endParaRPr sz="1200">
                <a:latin typeface="Roboto"/>
                <a:ea typeface="Roboto"/>
                <a:cs typeface="Roboto"/>
                <a:sym typeface="Roboto"/>
              </a:endParaRPr>
            </a:p>
          </p:txBody>
        </p:sp>
      </p:grpSp>
      <p:grpSp>
        <p:nvGrpSpPr>
          <p:cNvPr id="455" name="Google Shape;455;p23"/>
          <p:cNvGrpSpPr/>
          <p:nvPr/>
        </p:nvGrpSpPr>
        <p:grpSpPr>
          <a:xfrm>
            <a:off x="4231450" y="1388550"/>
            <a:ext cx="1819800" cy="1692828"/>
            <a:chOff x="4231450" y="1388550"/>
            <a:chExt cx="1819800" cy="1692828"/>
          </a:xfrm>
        </p:grpSpPr>
        <p:sp>
          <p:nvSpPr>
            <p:cNvPr id="456" name="Google Shape;456;p23"/>
            <p:cNvSpPr/>
            <p:nvPr/>
          </p:nvSpPr>
          <p:spPr>
            <a:xfrm>
              <a:off x="4997967" y="2266793"/>
              <a:ext cx="111" cy="491449"/>
            </a:xfrm>
            <a:custGeom>
              <a:avLst/>
              <a:gdLst/>
              <a:ahLst/>
              <a:cxnLst/>
              <a:rect l="l" t="t" r="r" b="b"/>
              <a:pathLst>
                <a:path w="1" h="4447" fill="none" extrusionOk="0">
                  <a:moveTo>
                    <a:pt x="1" y="1"/>
                  </a:moveTo>
                  <a:lnTo>
                    <a:pt x="1" y="4446"/>
                  </a:lnTo>
                </a:path>
              </a:pathLst>
            </a:custGeom>
            <a:noFill/>
            <a:ln w="9525" cap="rnd" cmpd="sng">
              <a:solidFill>
                <a:schemeClr val="accent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4945805"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6" y="734"/>
                    <a:pt x="946" y="473"/>
                  </a:cubicBezTo>
                  <a:cubicBezTo>
                    <a:pt x="946" y="212"/>
                    <a:pt x="734" y="1"/>
                    <a:pt x="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4588628"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txBox="1"/>
            <p:nvPr/>
          </p:nvSpPr>
          <p:spPr>
            <a:xfrm>
              <a:off x="4491773"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Stage 5</a:t>
              </a:r>
              <a:endParaRPr sz="1800" b="1">
                <a:solidFill>
                  <a:schemeClr val="accent2"/>
                </a:solidFill>
                <a:latin typeface="Fira Sans Extra Condensed"/>
                <a:ea typeface="Fira Sans Extra Condensed"/>
                <a:cs typeface="Fira Sans Extra Condensed"/>
                <a:sym typeface="Fira Sans Extra Condensed"/>
              </a:endParaRPr>
            </a:p>
          </p:txBody>
        </p:sp>
        <p:sp>
          <p:nvSpPr>
            <p:cNvPr id="460" name="Google Shape;460;p23"/>
            <p:cNvSpPr txBox="1"/>
            <p:nvPr/>
          </p:nvSpPr>
          <p:spPr>
            <a:xfrm>
              <a:off x="4231450" y="1645650"/>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Probability &gt; 50% → yes</a:t>
              </a:r>
              <a:endParaRPr sz="1200">
                <a:latin typeface="Roboto"/>
                <a:ea typeface="Roboto"/>
                <a:cs typeface="Roboto"/>
                <a:sym typeface="Roboto"/>
              </a:endParaRPr>
            </a:p>
            <a:p>
              <a:pPr marL="0" lvl="0" indent="0" algn="ctr" rtl="0">
                <a:spcBef>
                  <a:spcPts val="0"/>
                </a:spcBef>
                <a:spcAft>
                  <a:spcPts val="0"/>
                </a:spcAft>
                <a:buNone/>
              </a:pPr>
              <a:r>
                <a:rPr lang="en-GB" sz="1200">
                  <a:latin typeface="Roboto"/>
                  <a:ea typeface="Roboto"/>
                  <a:cs typeface="Roboto"/>
                  <a:sym typeface="Roboto"/>
                </a:rPr>
                <a:t>Probability &lt; 50% → no</a:t>
              </a:r>
              <a:endParaRPr sz="1200">
                <a:latin typeface="Roboto"/>
                <a:ea typeface="Roboto"/>
                <a:cs typeface="Roboto"/>
                <a:sym typeface="Roboto"/>
              </a:endParaRPr>
            </a:p>
          </p:txBody>
        </p:sp>
      </p:grpSp>
      <p:grpSp>
        <p:nvGrpSpPr>
          <p:cNvPr id="461" name="Google Shape;461;p23"/>
          <p:cNvGrpSpPr/>
          <p:nvPr/>
        </p:nvGrpSpPr>
        <p:grpSpPr>
          <a:xfrm>
            <a:off x="6002600" y="1388550"/>
            <a:ext cx="1659300" cy="1692828"/>
            <a:chOff x="6002600" y="1388550"/>
            <a:chExt cx="1659300" cy="1692828"/>
          </a:xfrm>
        </p:grpSpPr>
        <p:sp>
          <p:nvSpPr>
            <p:cNvPr id="462" name="Google Shape;462;p23"/>
            <p:cNvSpPr/>
            <p:nvPr/>
          </p:nvSpPr>
          <p:spPr>
            <a:xfrm>
              <a:off x="6802530" y="2266793"/>
              <a:ext cx="111" cy="491449"/>
            </a:xfrm>
            <a:custGeom>
              <a:avLst/>
              <a:gdLst/>
              <a:ahLst/>
              <a:cxnLst/>
              <a:rect l="l" t="t" r="r" b="b"/>
              <a:pathLst>
                <a:path w="1" h="4447" fill="none" extrusionOk="0">
                  <a:moveTo>
                    <a:pt x="1" y="1"/>
                  </a:moveTo>
                  <a:lnTo>
                    <a:pt x="1" y="4446"/>
                  </a:lnTo>
                </a:path>
              </a:pathLst>
            </a:custGeom>
            <a:noFill/>
            <a:ln w="9525" cap="rnd" cmpd="sng">
              <a:solidFill>
                <a:schemeClr val="accent4"/>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675036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3"/>
            <p:cNvSpPr/>
            <p:nvPr/>
          </p:nvSpPr>
          <p:spPr>
            <a:xfrm>
              <a:off x="6359816"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6" y="2925"/>
                    <a:pt x="7746" y="2779"/>
                    <a:pt x="7746" y="2599"/>
                  </a:cubicBezTo>
                  <a:lnTo>
                    <a:pt x="7746" y="1764"/>
                  </a:lnTo>
                  <a:lnTo>
                    <a:pt x="8014" y="1462"/>
                  </a:lnTo>
                  <a:lnTo>
                    <a:pt x="7746" y="1160"/>
                  </a:lnTo>
                  <a:lnTo>
                    <a:pt x="7746" y="325"/>
                  </a:lnTo>
                  <a:cubicBezTo>
                    <a:pt x="7746" y="145"/>
                    <a:pt x="7616" y="0"/>
                    <a:pt x="7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3"/>
            <p:cNvSpPr txBox="1"/>
            <p:nvPr/>
          </p:nvSpPr>
          <p:spPr>
            <a:xfrm>
              <a:off x="6262945"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Stage 7</a:t>
              </a:r>
              <a:endParaRPr sz="1800" b="1">
                <a:solidFill>
                  <a:schemeClr val="accent4"/>
                </a:solidFill>
                <a:latin typeface="Fira Sans Extra Condensed"/>
                <a:ea typeface="Fira Sans Extra Condensed"/>
                <a:cs typeface="Fira Sans Extra Condensed"/>
                <a:sym typeface="Fira Sans Extra Condensed"/>
              </a:endParaRPr>
            </a:p>
          </p:txBody>
        </p:sp>
        <p:sp>
          <p:nvSpPr>
            <p:cNvPr id="466" name="Google Shape;466;p23"/>
            <p:cNvSpPr txBox="1"/>
            <p:nvPr/>
          </p:nvSpPr>
          <p:spPr>
            <a:xfrm>
              <a:off x="6002600" y="1645650"/>
              <a:ext cx="16593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CART shows a better threshold is 47%</a:t>
              </a:r>
              <a:endParaRPr sz="1200">
                <a:latin typeface="Roboto"/>
                <a:ea typeface="Roboto"/>
                <a:cs typeface="Roboto"/>
                <a:sym typeface="Roboto"/>
              </a:endParaRPr>
            </a:p>
          </p:txBody>
        </p:sp>
      </p:grpSp>
      <p:grpSp>
        <p:nvGrpSpPr>
          <p:cNvPr id="467" name="Google Shape;467;p23"/>
          <p:cNvGrpSpPr/>
          <p:nvPr/>
        </p:nvGrpSpPr>
        <p:grpSpPr>
          <a:xfrm>
            <a:off x="5083663" y="2758129"/>
            <a:ext cx="1599900" cy="1684596"/>
            <a:chOff x="5083663" y="2758129"/>
            <a:chExt cx="1599900" cy="1684596"/>
          </a:xfrm>
        </p:grpSpPr>
        <p:sp>
          <p:nvSpPr>
            <p:cNvPr id="468" name="Google Shape;468;p23"/>
            <p:cNvSpPr/>
            <p:nvPr/>
          </p:nvSpPr>
          <p:spPr>
            <a:xfrm>
              <a:off x="5883616" y="3081266"/>
              <a:ext cx="111" cy="491339"/>
            </a:xfrm>
            <a:custGeom>
              <a:avLst/>
              <a:gdLst/>
              <a:ahLst/>
              <a:cxnLst/>
              <a:rect l="l" t="t" r="r" b="b"/>
              <a:pathLst>
                <a:path w="1" h="4446" fill="none" extrusionOk="0">
                  <a:moveTo>
                    <a:pt x="0" y="4446"/>
                  </a:moveTo>
                  <a:lnTo>
                    <a:pt x="0" y="1"/>
                  </a:lnTo>
                </a:path>
              </a:pathLst>
            </a:custGeom>
            <a:noFill/>
            <a:ln w="9525" cap="rnd" cmpd="sng">
              <a:solidFill>
                <a:srgbClr val="024668"/>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3"/>
            <p:cNvSpPr/>
            <p:nvPr/>
          </p:nvSpPr>
          <p:spPr>
            <a:xfrm>
              <a:off x="5831344" y="3550500"/>
              <a:ext cx="104545" cy="104545"/>
            </a:xfrm>
            <a:custGeom>
              <a:avLst/>
              <a:gdLst/>
              <a:ahLst/>
              <a:cxnLst/>
              <a:rect l="l" t="t" r="r" b="b"/>
              <a:pathLst>
                <a:path w="946" h="946" extrusionOk="0">
                  <a:moveTo>
                    <a:pt x="473" y="0"/>
                  </a:moveTo>
                  <a:cubicBezTo>
                    <a:pt x="212" y="0"/>
                    <a:pt x="1" y="212"/>
                    <a:pt x="1" y="473"/>
                  </a:cubicBezTo>
                  <a:cubicBezTo>
                    <a:pt x="1" y="734"/>
                    <a:pt x="212" y="945"/>
                    <a:pt x="473" y="945"/>
                  </a:cubicBezTo>
                  <a:cubicBezTo>
                    <a:pt x="734" y="945"/>
                    <a:pt x="946" y="734"/>
                    <a:pt x="946" y="473"/>
                  </a:cubicBezTo>
                  <a:cubicBezTo>
                    <a:pt x="946" y="212"/>
                    <a:pt x="734" y="0"/>
                    <a:pt x="473"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3"/>
            <p:cNvSpPr/>
            <p:nvPr/>
          </p:nvSpPr>
          <p:spPr>
            <a:xfrm>
              <a:off x="5474277"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txBox="1"/>
            <p:nvPr/>
          </p:nvSpPr>
          <p:spPr>
            <a:xfrm>
              <a:off x="5343982"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024668"/>
                  </a:solidFill>
                  <a:latin typeface="Fira Sans Extra Condensed"/>
                  <a:ea typeface="Fira Sans Extra Condensed"/>
                  <a:cs typeface="Fira Sans Extra Condensed"/>
                  <a:sym typeface="Fira Sans Extra Condensed"/>
                </a:rPr>
                <a:t>Stage 6</a:t>
              </a:r>
              <a:endParaRPr sz="1800" b="1">
                <a:solidFill>
                  <a:srgbClr val="024668"/>
                </a:solidFill>
                <a:latin typeface="Fira Sans Extra Condensed"/>
                <a:ea typeface="Fira Sans Extra Condensed"/>
                <a:cs typeface="Fira Sans Extra Condensed"/>
                <a:sym typeface="Fira Sans Extra Condensed"/>
              </a:endParaRPr>
            </a:p>
          </p:txBody>
        </p:sp>
        <p:sp>
          <p:nvSpPr>
            <p:cNvPr id="472" name="Google Shape;472;p23"/>
            <p:cNvSpPr txBox="1"/>
            <p:nvPr/>
          </p:nvSpPr>
          <p:spPr>
            <a:xfrm>
              <a:off x="5083663"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Accuracy: 83.4% Sensitivity: 82.4 % </a:t>
              </a:r>
              <a:endParaRPr sz="1200">
                <a:latin typeface="Roboto"/>
                <a:ea typeface="Roboto"/>
                <a:cs typeface="Roboto"/>
                <a:sym typeface="Roboto"/>
              </a:endParaRPr>
            </a:p>
          </p:txBody>
        </p:sp>
      </p:grpSp>
      <p:sp>
        <p:nvSpPr>
          <p:cNvPr id="473" name="Google Shape;473;p23"/>
          <p:cNvSpPr/>
          <p:nvPr/>
        </p:nvSpPr>
        <p:spPr>
          <a:xfrm>
            <a:off x="6683575" y="3486825"/>
            <a:ext cx="2003100" cy="13428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txBox="1"/>
          <p:nvPr/>
        </p:nvSpPr>
        <p:spPr>
          <a:xfrm>
            <a:off x="7240025" y="127025"/>
            <a:ext cx="1904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12</a:t>
            </a:fld>
            <a:endParaRPr/>
          </a:p>
        </p:txBody>
      </p:sp>
      <p:sp>
        <p:nvSpPr>
          <p:cNvPr id="480" name="Google Shape;480;p24"/>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Modelling: MARS</a:t>
            </a:r>
            <a:endParaRPr/>
          </a:p>
        </p:txBody>
      </p:sp>
      <p:grpSp>
        <p:nvGrpSpPr>
          <p:cNvPr id="481" name="Google Shape;481;p24"/>
          <p:cNvGrpSpPr/>
          <p:nvPr/>
        </p:nvGrpSpPr>
        <p:grpSpPr>
          <a:xfrm>
            <a:off x="579250" y="1388550"/>
            <a:ext cx="1819800" cy="1692828"/>
            <a:chOff x="579250" y="1388550"/>
            <a:chExt cx="1819800" cy="1692828"/>
          </a:xfrm>
        </p:grpSpPr>
        <p:sp>
          <p:nvSpPr>
            <p:cNvPr id="482" name="Google Shape;482;p24"/>
            <p:cNvSpPr/>
            <p:nvPr/>
          </p:nvSpPr>
          <p:spPr>
            <a:xfrm>
              <a:off x="1489095" y="2266793"/>
              <a:ext cx="111" cy="491449"/>
            </a:xfrm>
            <a:custGeom>
              <a:avLst/>
              <a:gdLst/>
              <a:ahLst/>
              <a:cxnLst/>
              <a:rect l="l" t="t" r="r" b="b"/>
              <a:pathLst>
                <a:path w="1" h="4447" fill="none" extrusionOk="0">
                  <a:moveTo>
                    <a:pt x="1" y="1"/>
                  </a:moveTo>
                  <a:lnTo>
                    <a:pt x="1" y="4446"/>
                  </a:lnTo>
                </a:path>
              </a:pathLst>
            </a:custGeom>
            <a:noFill/>
            <a:ln w="9525" cap="rnd" cmpd="sng">
              <a:solidFill>
                <a:schemeClr val="accent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4"/>
            <p:cNvSpPr/>
            <p:nvPr/>
          </p:nvSpPr>
          <p:spPr>
            <a:xfrm>
              <a:off x="143687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4"/>
            <p:cNvSpPr/>
            <p:nvPr/>
          </p:nvSpPr>
          <p:spPr>
            <a:xfrm>
              <a:off x="1046362"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4"/>
            <p:cNvSpPr txBox="1"/>
            <p:nvPr/>
          </p:nvSpPr>
          <p:spPr>
            <a:xfrm>
              <a:off x="949450"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Stage 1</a:t>
              </a:r>
              <a:endParaRPr sz="1800" b="1">
                <a:solidFill>
                  <a:schemeClr val="accent1"/>
                </a:solidFill>
                <a:latin typeface="Fira Sans Extra Condensed"/>
                <a:ea typeface="Fira Sans Extra Condensed"/>
                <a:cs typeface="Fira Sans Extra Condensed"/>
                <a:sym typeface="Fira Sans Extra Condensed"/>
              </a:endParaRPr>
            </a:p>
          </p:txBody>
        </p:sp>
        <p:sp>
          <p:nvSpPr>
            <p:cNvPr id="486" name="Google Shape;486;p24"/>
            <p:cNvSpPr txBox="1"/>
            <p:nvPr/>
          </p:nvSpPr>
          <p:spPr>
            <a:xfrm>
              <a:off x="579250" y="1646663"/>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Train on Train set</a:t>
              </a:r>
              <a:endParaRPr sz="1200">
                <a:latin typeface="Roboto"/>
                <a:ea typeface="Roboto"/>
                <a:cs typeface="Roboto"/>
                <a:sym typeface="Roboto"/>
              </a:endParaRPr>
            </a:p>
            <a:p>
              <a:pPr marL="0" lvl="0" indent="0" algn="ctr" rtl="0">
                <a:spcBef>
                  <a:spcPts val="0"/>
                </a:spcBef>
                <a:spcAft>
                  <a:spcPts val="0"/>
                </a:spcAft>
                <a:buNone/>
              </a:pPr>
              <a:r>
                <a:rPr lang="en-GB" sz="1200">
                  <a:latin typeface="Roboto"/>
                  <a:ea typeface="Roboto"/>
                  <a:cs typeface="Roboto"/>
                  <a:sym typeface="Roboto"/>
                </a:rPr>
                <a:t>with no missing values</a:t>
              </a:r>
              <a:endParaRPr sz="1200">
                <a:latin typeface="Roboto"/>
                <a:ea typeface="Roboto"/>
                <a:cs typeface="Roboto"/>
                <a:sym typeface="Roboto"/>
              </a:endParaRPr>
            </a:p>
          </p:txBody>
        </p:sp>
      </p:grpSp>
      <p:grpSp>
        <p:nvGrpSpPr>
          <p:cNvPr id="487" name="Google Shape;487;p24"/>
          <p:cNvGrpSpPr/>
          <p:nvPr/>
        </p:nvGrpSpPr>
        <p:grpSpPr>
          <a:xfrm>
            <a:off x="1541375" y="2758129"/>
            <a:ext cx="1599900" cy="1684596"/>
            <a:chOff x="1541375" y="2758129"/>
            <a:chExt cx="1599900" cy="1684596"/>
          </a:xfrm>
        </p:grpSpPr>
        <p:sp>
          <p:nvSpPr>
            <p:cNvPr id="488" name="Google Shape;488;p24"/>
            <p:cNvSpPr/>
            <p:nvPr/>
          </p:nvSpPr>
          <p:spPr>
            <a:xfrm>
              <a:off x="1931901"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5" y="2779"/>
                    <a:pt x="7745" y="2599"/>
                  </a:cubicBezTo>
                  <a:lnTo>
                    <a:pt x="7745" y="1764"/>
                  </a:lnTo>
                  <a:lnTo>
                    <a:pt x="8013" y="1462"/>
                  </a:lnTo>
                  <a:lnTo>
                    <a:pt x="7745" y="1160"/>
                  </a:lnTo>
                  <a:lnTo>
                    <a:pt x="7745" y="325"/>
                  </a:lnTo>
                  <a:cubicBezTo>
                    <a:pt x="7745" y="145"/>
                    <a:pt x="7617" y="0"/>
                    <a:pt x="7456"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4"/>
            <p:cNvSpPr/>
            <p:nvPr/>
          </p:nvSpPr>
          <p:spPr>
            <a:xfrm>
              <a:off x="2341240" y="3081266"/>
              <a:ext cx="111" cy="491339"/>
            </a:xfrm>
            <a:custGeom>
              <a:avLst/>
              <a:gdLst/>
              <a:ahLst/>
              <a:cxnLst/>
              <a:rect l="l" t="t" r="r" b="b"/>
              <a:pathLst>
                <a:path w="1" h="4446" fill="none" extrusionOk="0">
                  <a:moveTo>
                    <a:pt x="1" y="4446"/>
                  </a:moveTo>
                  <a:lnTo>
                    <a:pt x="1" y="1"/>
                  </a:lnTo>
                </a:path>
              </a:pathLst>
            </a:custGeom>
            <a:noFill/>
            <a:ln w="9525" cap="rnd" cmpd="sng">
              <a:solidFill>
                <a:srgbClr val="97E3BA"/>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4"/>
            <p:cNvSpPr/>
            <p:nvPr/>
          </p:nvSpPr>
          <p:spPr>
            <a:xfrm>
              <a:off x="2289078"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4"/>
            <p:cNvSpPr txBox="1"/>
            <p:nvPr/>
          </p:nvSpPr>
          <p:spPr>
            <a:xfrm>
              <a:off x="180167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97E3BA"/>
                  </a:solidFill>
                  <a:latin typeface="Fira Sans Extra Condensed"/>
                  <a:ea typeface="Fira Sans Extra Condensed"/>
                  <a:cs typeface="Fira Sans Extra Condensed"/>
                  <a:sym typeface="Fira Sans Extra Condensed"/>
                </a:rPr>
                <a:t>Stage 2</a:t>
              </a:r>
              <a:endParaRPr sz="1800" b="1">
                <a:solidFill>
                  <a:srgbClr val="97E3BA"/>
                </a:solidFill>
                <a:latin typeface="Fira Sans Extra Condensed"/>
                <a:ea typeface="Fira Sans Extra Condensed"/>
                <a:cs typeface="Fira Sans Extra Condensed"/>
                <a:sym typeface="Fira Sans Extra Condensed"/>
              </a:endParaRPr>
            </a:p>
          </p:txBody>
        </p:sp>
        <p:sp>
          <p:nvSpPr>
            <p:cNvPr id="492" name="Google Shape;492;p24"/>
            <p:cNvSpPr txBox="1"/>
            <p:nvPr/>
          </p:nvSpPr>
          <p:spPr>
            <a:xfrm>
              <a:off x="1541375"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Build using logistics regression</a:t>
              </a:r>
              <a:endParaRPr sz="1200">
                <a:latin typeface="Roboto"/>
                <a:ea typeface="Roboto"/>
                <a:cs typeface="Roboto"/>
                <a:sym typeface="Roboto"/>
              </a:endParaRPr>
            </a:p>
          </p:txBody>
        </p:sp>
      </p:grpSp>
      <p:grpSp>
        <p:nvGrpSpPr>
          <p:cNvPr id="493" name="Google Shape;493;p24"/>
          <p:cNvGrpSpPr/>
          <p:nvPr/>
        </p:nvGrpSpPr>
        <p:grpSpPr>
          <a:xfrm>
            <a:off x="7115109" y="2758129"/>
            <a:ext cx="1079400" cy="1236493"/>
            <a:chOff x="7115109" y="2758129"/>
            <a:chExt cx="1079400" cy="1236493"/>
          </a:xfrm>
        </p:grpSpPr>
        <p:sp>
          <p:nvSpPr>
            <p:cNvPr id="494" name="Google Shape;494;p24"/>
            <p:cNvSpPr/>
            <p:nvPr/>
          </p:nvSpPr>
          <p:spPr>
            <a:xfrm>
              <a:off x="7654694" y="3081266"/>
              <a:ext cx="111" cy="491339"/>
            </a:xfrm>
            <a:custGeom>
              <a:avLst/>
              <a:gdLst/>
              <a:ahLst/>
              <a:cxnLst/>
              <a:rect l="l" t="t" r="r" b="b"/>
              <a:pathLst>
                <a:path w="1" h="4446" fill="none" extrusionOk="0">
                  <a:moveTo>
                    <a:pt x="1" y="4446"/>
                  </a:moveTo>
                  <a:lnTo>
                    <a:pt x="1" y="1"/>
                  </a:lnTo>
                </a:path>
              </a:pathLst>
            </a:custGeom>
            <a:noFill/>
            <a:ln w="9525" cap="rnd" cmpd="sng">
              <a:solidFill>
                <a:schemeClr val="accent6"/>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4"/>
            <p:cNvSpPr/>
            <p:nvPr/>
          </p:nvSpPr>
          <p:spPr>
            <a:xfrm>
              <a:off x="7602532"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6" y="734"/>
                    <a:pt x="946" y="473"/>
                  </a:cubicBezTo>
                  <a:cubicBezTo>
                    <a:pt x="946" y="212"/>
                    <a:pt x="734" y="0"/>
                    <a:pt x="4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4"/>
            <p:cNvSpPr/>
            <p:nvPr/>
          </p:nvSpPr>
          <p:spPr>
            <a:xfrm>
              <a:off x="7245355"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4"/>
            <p:cNvSpPr txBox="1"/>
            <p:nvPr/>
          </p:nvSpPr>
          <p:spPr>
            <a:xfrm>
              <a:off x="7115109"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6"/>
                  </a:solidFill>
                  <a:latin typeface="Fira Sans Extra Condensed"/>
                  <a:ea typeface="Fira Sans Extra Condensed"/>
                  <a:cs typeface="Fira Sans Extra Condensed"/>
                  <a:sym typeface="Fira Sans Extra Condensed"/>
                </a:rPr>
                <a:t>Stage 8</a:t>
              </a:r>
              <a:endParaRPr sz="1800" b="1">
                <a:solidFill>
                  <a:schemeClr val="accent6"/>
                </a:solidFill>
                <a:latin typeface="Fira Sans Extra Condensed"/>
                <a:ea typeface="Fira Sans Extra Condensed"/>
                <a:cs typeface="Fira Sans Extra Condensed"/>
                <a:sym typeface="Fira Sans Extra Condensed"/>
              </a:endParaRPr>
            </a:p>
          </p:txBody>
        </p:sp>
      </p:grpSp>
      <p:grpSp>
        <p:nvGrpSpPr>
          <p:cNvPr id="498" name="Google Shape;498;p24"/>
          <p:cNvGrpSpPr/>
          <p:nvPr/>
        </p:nvGrpSpPr>
        <p:grpSpPr>
          <a:xfrm>
            <a:off x="2460351" y="1388550"/>
            <a:ext cx="1819800" cy="1692828"/>
            <a:chOff x="2460351" y="1388550"/>
            <a:chExt cx="1819800" cy="1692828"/>
          </a:xfrm>
        </p:grpSpPr>
        <p:sp>
          <p:nvSpPr>
            <p:cNvPr id="499" name="Google Shape;499;p24"/>
            <p:cNvSpPr/>
            <p:nvPr/>
          </p:nvSpPr>
          <p:spPr>
            <a:xfrm>
              <a:off x="3260264" y="2266793"/>
              <a:ext cx="111" cy="491449"/>
            </a:xfrm>
            <a:custGeom>
              <a:avLst/>
              <a:gdLst/>
              <a:ahLst/>
              <a:cxnLst/>
              <a:rect l="l" t="t" r="r" b="b"/>
              <a:pathLst>
                <a:path w="1" h="4447" fill="none" extrusionOk="0">
                  <a:moveTo>
                    <a:pt x="0" y="1"/>
                  </a:moveTo>
                  <a:lnTo>
                    <a:pt x="0" y="4446"/>
                  </a:lnTo>
                </a:path>
              </a:pathLst>
            </a:custGeom>
            <a:noFill/>
            <a:ln w="9525" cap="rnd" cmpd="sng">
              <a:solidFill>
                <a:schemeClr val="accent3"/>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p:nvPr/>
          </p:nvSpPr>
          <p:spPr>
            <a:xfrm>
              <a:off x="3207992" y="2184351"/>
              <a:ext cx="104545" cy="104545"/>
            </a:xfrm>
            <a:custGeom>
              <a:avLst/>
              <a:gdLst/>
              <a:ahLst/>
              <a:cxnLst/>
              <a:rect l="l" t="t" r="r" b="b"/>
              <a:pathLst>
                <a:path w="946" h="946" extrusionOk="0">
                  <a:moveTo>
                    <a:pt x="473" y="1"/>
                  </a:moveTo>
                  <a:cubicBezTo>
                    <a:pt x="212" y="1"/>
                    <a:pt x="1" y="212"/>
                    <a:pt x="1" y="473"/>
                  </a:cubicBezTo>
                  <a:cubicBezTo>
                    <a:pt x="1" y="734"/>
                    <a:pt x="212" y="946"/>
                    <a:pt x="473" y="946"/>
                  </a:cubicBezTo>
                  <a:cubicBezTo>
                    <a:pt x="734" y="946"/>
                    <a:pt x="946" y="734"/>
                    <a:pt x="946" y="473"/>
                  </a:cubicBezTo>
                  <a:cubicBezTo>
                    <a:pt x="946" y="212"/>
                    <a:pt x="734" y="1"/>
                    <a:pt x="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4"/>
            <p:cNvSpPr/>
            <p:nvPr/>
          </p:nvSpPr>
          <p:spPr>
            <a:xfrm>
              <a:off x="2817550"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4" y="2779"/>
                    <a:pt x="7744" y="2599"/>
                  </a:cubicBezTo>
                  <a:lnTo>
                    <a:pt x="7744" y="1764"/>
                  </a:lnTo>
                  <a:lnTo>
                    <a:pt x="8013" y="1462"/>
                  </a:lnTo>
                  <a:lnTo>
                    <a:pt x="7744" y="1160"/>
                  </a:lnTo>
                  <a:lnTo>
                    <a:pt x="7744" y="325"/>
                  </a:lnTo>
                  <a:cubicBezTo>
                    <a:pt x="7744" y="145"/>
                    <a:pt x="7616" y="0"/>
                    <a:pt x="7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4"/>
            <p:cNvSpPr txBox="1"/>
            <p:nvPr/>
          </p:nvSpPr>
          <p:spPr>
            <a:xfrm>
              <a:off x="2720639"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Stage 3</a:t>
              </a:r>
              <a:endParaRPr sz="1800" b="1">
                <a:solidFill>
                  <a:schemeClr val="accent3"/>
                </a:solidFill>
                <a:latin typeface="Fira Sans Extra Condensed"/>
                <a:ea typeface="Fira Sans Extra Condensed"/>
                <a:cs typeface="Fira Sans Extra Condensed"/>
                <a:sym typeface="Fira Sans Extra Condensed"/>
              </a:endParaRPr>
            </a:p>
          </p:txBody>
        </p:sp>
        <p:sp>
          <p:nvSpPr>
            <p:cNvPr id="503" name="Google Shape;503;p24"/>
            <p:cNvSpPr txBox="1"/>
            <p:nvPr/>
          </p:nvSpPr>
          <p:spPr>
            <a:xfrm>
              <a:off x="2460351" y="1645650"/>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Probability &gt; 50% → yes</a:t>
              </a:r>
              <a:endParaRPr sz="1200">
                <a:solidFill>
                  <a:schemeClr val="dk1"/>
                </a:solidFill>
                <a:latin typeface="Roboto"/>
                <a:ea typeface="Roboto"/>
                <a:cs typeface="Roboto"/>
                <a:sym typeface="Roboto"/>
              </a:endParaRPr>
            </a:p>
            <a:p>
              <a:pPr marL="0" lvl="0" indent="0" algn="ctr" rtl="0">
                <a:spcBef>
                  <a:spcPts val="0"/>
                </a:spcBef>
                <a:spcAft>
                  <a:spcPts val="0"/>
                </a:spcAft>
                <a:buNone/>
              </a:pPr>
              <a:r>
                <a:rPr lang="en-GB" sz="1200">
                  <a:solidFill>
                    <a:schemeClr val="dk1"/>
                  </a:solidFill>
                  <a:latin typeface="Roboto"/>
                  <a:ea typeface="Roboto"/>
                  <a:cs typeface="Roboto"/>
                  <a:sym typeface="Roboto"/>
                </a:rPr>
                <a:t>Probability &lt; 50% → no</a:t>
              </a:r>
              <a:endParaRPr sz="1200">
                <a:latin typeface="Roboto"/>
                <a:ea typeface="Roboto"/>
                <a:cs typeface="Roboto"/>
                <a:sym typeface="Roboto"/>
              </a:endParaRPr>
            </a:p>
          </p:txBody>
        </p:sp>
      </p:grpSp>
      <p:grpSp>
        <p:nvGrpSpPr>
          <p:cNvPr id="504" name="Google Shape;504;p24"/>
          <p:cNvGrpSpPr/>
          <p:nvPr/>
        </p:nvGrpSpPr>
        <p:grpSpPr>
          <a:xfrm>
            <a:off x="3312512" y="2758129"/>
            <a:ext cx="1599900" cy="1684596"/>
            <a:chOff x="3312512" y="2758129"/>
            <a:chExt cx="1599900" cy="1684596"/>
          </a:xfrm>
        </p:grpSpPr>
        <p:sp>
          <p:nvSpPr>
            <p:cNvPr id="505" name="Google Shape;505;p24"/>
            <p:cNvSpPr/>
            <p:nvPr/>
          </p:nvSpPr>
          <p:spPr>
            <a:xfrm>
              <a:off x="4145803" y="3081266"/>
              <a:ext cx="111" cy="491339"/>
            </a:xfrm>
            <a:custGeom>
              <a:avLst/>
              <a:gdLst/>
              <a:ahLst/>
              <a:cxnLst/>
              <a:rect l="l" t="t" r="r" b="b"/>
              <a:pathLst>
                <a:path w="1" h="4446" fill="none" extrusionOk="0">
                  <a:moveTo>
                    <a:pt x="1" y="4446"/>
                  </a:moveTo>
                  <a:lnTo>
                    <a:pt x="1" y="1"/>
                  </a:lnTo>
                </a:path>
              </a:pathLst>
            </a:custGeom>
            <a:noFill/>
            <a:ln w="9525" cap="rnd" cmpd="sng">
              <a:solidFill>
                <a:schemeClr val="accent5"/>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4"/>
            <p:cNvSpPr/>
            <p:nvPr/>
          </p:nvSpPr>
          <p:spPr>
            <a:xfrm>
              <a:off x="4093641"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4"/>
            <p:cNvSpPr/>
            <p:nvPr/>
          </p:nvSpPr>
          <p:spPr>
            <a:xfrm>
              <a:off x="3703089"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4"/>
            <p:cNvSpPr txBox="1"/>
            <p:nvPr/>
          </p:nvSpPr>
          <p:spPr>
            <a:xfrm>
              <a:off x="360626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Stage 4</a:t>
              </a:r>
              <a:endParaRPr sz="1800" b="1">
                <a:solidFill>
                  <a:schemeClr val="accent5"/>
                </a:solidFill>
                <a:latin typeface="Fira Sans Extra Condensed"/>
                <a:ea typeface="Fira Sans Extra Condensed"/>
                <a:cs typeface="Fira Sans Extra Condensed"/>
                <a:sym typeface="Fira Sans Extra Condensed"/>
              </a:endParaRPr>
            </a:p>
          </p:txBody>
        </p:sp>
        <p:sp>
          <p:nvSpPr>
            <p:cNvPr id="509" name="Google Shape;509;p24"/>
            <p:cNvSpPr txBox="1"/>
            <p:nvPr/>
          </p:nvSpPr>
          <p:spPr>
            <a:xfrm>
              <a:off x="3312512"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Accuracy: 83.8% Sensitivity: 82.7% </a:t>
              </a:r>
              <a:endParaRPr sz="1200">
                <a:latin typeface="Roboto"/>
                <a:ea typeface="Roboto"/>
                <a:cs typeface="Roboto"/>
                <a:sym typeface="Roboto"/>
              </a:endParaRPr>
            </a:p>
          </p:txBody>
        </p:sp>
      </p:grpSp>
      <p:grpSp>
        <p:nvGrpSpPr>
          <p:cNvPr id="510" name="Google Shape;510;p24"/>
          <p:cNvGrpSpPr/>
          <p:nvPr/>
        </p:nvGrpSpPr>
        <p:grpSpPr>
          <a:xfrm>
            <a:off x="4121600" y="1388550"/>
            <a:ext cx="1819800" cy="1692828"/>
            <a:chOff x="4121600" y="1388550"/>
            <a:chExt cx="1819800" cy="1692828"/>
          </a:xfrm>
        </p:grpSpPr>
        <p:sp>
          <p:nvSpPr>
            <p:cNvPr id="511" name="Google Shape;511;p24"/>
            <p:cNvSpPr/>
            <p:nvPr/>
          </p:nvSpPr>
          <p:spPr>
            <a:xfrm>
              <a:off x="4997967" y="2266793"/>
              <a:ext cx="111" cy="491449"/>
            </a:xfrm>
            <a:custGeom>
              <a:avLst/>
              <a:gdLst/>
              <a:ahLst/>
              <a:cxnLst/>
              <a:rect l="l" t="t" r="r" b="b"/>
              <a:pathLst>
                <a:path w="1" h="4447" fill="none" extrusionOk="0">
                  <a:moveTo>
                    <a:pt x="1" y="1"/>
                  </a:moveTo>
                  <a:lnTo>
                    <a:pt x="1" y="4446"/>
                  </a:lnTo>
                </a:path>
              </a:pathLst>
            </a:custGeom>
            <a:noFill/>
            <a:ln w="9525" cap="rnd" cmpd="sng">
              <a:solidFill>
                <a:schemeClr val="accent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4"/>
            <p:cNvSpPr/>
            <p:nvPr/>
          </p:nvSpPr>
          <p:spPr>
            <a:xfrm>
              <a:off x="4945805"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6" y="734"/>
                    <a:pt x="946" y="473"/>
                  </a:cubicBezTo>
                  <a:cubicBezTo>
                    <a:pt x="946" y="212"/>
                    <a:pt x="734" y="1"/>
                    <a:pt x="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4"/>
            <p:cNvSpPr/>
            <p:nvPr/>
          </p:nvSpPr>
          <p:spPr>
            <a:xfrm>
              <a:off x="4588628"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4"/>
            <p:cNvSpPr txBox="1"/>
            <p:nvPr/>
          </p:nvSpPr>
          <p:spPr>
            <a:xfrm>
              <a:off x="4491773"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Stage 5</a:t>
              </a:r>
              <a:endParaRPr sz="1800" b="1">
                <a:solidFill>
                  <a:schemeClr val="accent2"/>
                </a:solidFill>
                <a:latin typeface="Fira Sans Extra Condensed"/>
                <a:ea typeface="Fira Sans Extra Condensed"/>
                <a:cs typeface="Fira Sans Extra Condensed"/>
                <a:sym typeface="Fira Sans Extra Condensed"/>
              </a:endParaRPr>
            </a:p>
          </p:txBody>
        </p:sp>
        <p:sp>
          <p:nvSpPr>
            <p:cNvPr id="515" name="Google Shape;515;p24"/>
            <p:cNvSpPr txBox="1"/>
            <p:nvPr/>
          </p:nvSpPr>
          <p:spPr>
            <a:xfrm>
              <a:off x="4121600" y="1686850"/>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Improve model:</a:t>
              </a:r>
              <a:endParaRPr sz="1200">
                <a:latin typeface="Roboto"/>
                <a:ea typeface="Roboto"/>
                <a:cs typeface="Roboto"/>
                <a:sym typeface="Roboto"/>
              </a:endParaRPr>
            </a:p>
            <a:p>
              <a:pPr marL="0" lvl="0" indent="0" algn="ctr" rtl="0">
                <a:spcBef>
                  <a:spcPts val="0"/>
                </a:spcBef>
                <a:spcAft>
                  <a:spcPts val="0"/>
                </a:spcAft>
                <a:buNone/>
              </a:pPr>
              <a:r>
                <a:rPr lang="en-GB" sz="1200">
                  <a:latin typeface="Roboto"/>
                  <a:ea typeface="Roboto"/>
                  <a:cs typeface="Roboto"/>
                  <a:sym typeface="Roboto"/>
                </a:rPr>
                <a:t>Using 10 fold CV</a:t>
              </a:r>
              <a:endParaRPr sz="1200">
                <a:latin typeface="Roboto"/>
                <a:ea typeface="Roboto"/>
                <a:cs typeface="Roboto"/>
                <a:sym typeface="Roboto"/>
              </a:endParaRPr>
            </a:p>
            <a:p>
              <a:pPr marL="0" lvl="0" indent="0" algn="ctr" rtl="0">
                <a:spcBef>
                  <a:spcPts val="0"/>
                </a:spcBef>
                <a:spcAft>
                  <a:spcPts val="0"/>
                </a:spcAft>
                <a:buNone/>
              </a:pPr>
              <a:r>
                <a:rPr lang="en-GB" sz="1200">
                  <a:latin typeface="Roboto"/>
                  <a:ea typeface="Roboto"/>
                  <a:cs typeface="Roboto"/>
                  <a:sym typeface="Roboto"/>
                </a:rPr>
                <a:t>Maximizing accuracy</a:t>
              </a:r>
              <a:endParaRPr sz="1200">
                <a:latin typeface="Roboto"/>
                <a:ea typeface="Roboto"/>
                <a:cs typeface="Roboto"/>
                <a:sym typeface="Roboto"/>
              </a:endParaRPr>
            </a:p>
          </p:txBody>
        </p:sp>
      </p:grpSp>
      <p:grpSp>
        <p:nvGrpSpPr>
          <p:cNvPr id="516" name="Google Shape;516;p24"/>
          <p:cNvGrpSpPr/>
          <p:nvPr/>
        </p:nvGrpSpPr>
        <p:grpSpPr>
          <a:xfrm>
            <a:off x="6262945" y="1312350"/>
            <a:ext cx="1079400" cy="1769028"/>
            <a:chOff x="6262945" y="1312350"/>
            <a:chExt cx="1079400" cy="1769028"/>
          </a:xfrm>
        </p:grpSpPr>
        <p:sp>
          <p:nvSpPr>
            <p:cNvPr id="517" name="Google Shape;517;p24"/>
            <p:cNvSpPr/>
            <p:nvPr/>
          </p:nvSpPr>
          <p:spPr>
            <a:xfrm>
              <a:off x="6802530" y="2266793"/>
              <a:ext cx="111" cy="491449"/>
            </a:xfrm>
            <a:custGeom>
              <a:avLst/>
              <a:gdLst/>
              <a:ahLst/>
              <a:cxnLst/>
              <a:rect l="l" t="t" r="r" b="b"/>
              <a:pathLst>
                <a:path w="1" h="4447" fill="none" extrusionOk="0">
                  <a:moveTo>
                    <a:pt x="1" y="1"/>
                  </a:moveTo>
                  <a:lnTo>
                    <a:pt x="1" y="4446"/>
                  </a:lnTo>
                </a:path>
              </a:pathLst>
            </a:custGeom>
            <a:noFill/>
            <a:ln w="9525" cap="rnd" cmpd="sng">
              <a:solidFill>
                <a:schemeClr val="accent4"/>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4"/>
            <p:cNvSpPr/>
            <p:nvPr/>
          </p:nvSpPr>
          <p:spPr>
            <a:xfrm>
              <a:off x="675036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4"/>
            <p:cNvSpPr/>
            <p:nvPr/>
          </p:nvSpPr>
          <p:spPr>
            <a:xfrm>
              <a:off x="6359816"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6" y="2925"/>
                    <a:pt x="7746" y="2779"/>
                    <a:pt x="7746" y="2599"/>
                  </a:cubicBezTo>
                  <a:lnTo>
                    <a:pt x="7746" y="1764"/>
                  </a:lnTo>
                  <a:lnTo>
                    <a:pt x="8014" y="1462"/>
                  </a:lnTo>
                  <a:lnTo>
                    <a:pt x="7746" y="1160"/>
                  </a:lnTo>
                  <a:lnTo>
                    <a:pt x="7746" y="325"/>
                  </a:lnTo>
                  <a:cubicBezTo>
                    <a:pt x="7746" y="145"/>
                    <a:pt x="7616" y="0"/>
                    <a:pt x="7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4"/>
            <p:cNvSpPr txBox="1"/>
            <p:nvPr/>
          </p:nvSpPr>
          <p:spPr>
            <a:xfrm>
              <a:off x="6262945" y="13123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Stage 7</a:t>
              </a:r>
              <a:endParaRPr sz="1800" b="1">
                <a:solidFill>
                  <a:schemeClr val="accent4"/>
                </a:solidFill>
                <a:latin typeface="Fira Sans Extra Condensed"/>
                <a:ea typeface="Fira Sans Extra Condensed"/>
                <a:cs typeface="Fira Sans Extra Condensed"/>
                <a:sym typeface="Fira Sans Extra Condensed"/>
              </a:endParaRPr>
            </a:p>
          </p:txBody>
        </p:sp>
      </p:grpSp>
      <p:grpSp>
        <p:nvGrpSpPr>
          <p:cNvPr id="521" name="Google Shape;521;p24"/>
          <p:cNvGrpSpPr/>
          <p:nvPr/>
        </p:nvGrpSpPr>
        <p:grpSpPr>
          <a:xfrm>
            <a:off x="5343982" y="2758129"/>
            <a:ext cx="1079400" cy="1236493"/>
            <a:chOff x="5343982" y="2758129"/>
            <a:chExt cx="1079400" cy="1236493"/>
          </a:xfrm>
        </p:grpSpPr>
        <p:sp>
          <p:nvSpPr>
            <p:cNvPr id="522" name="Google Shape;522;p24"/>
            <p:cNvSpPr/>
            <p:nvPr/>
          </p:nvSpPr>
          <p:spPr>
            <a:xfrm>
              <a:off x="5883616" y="3081266"/>
              <a:ext cx="111" cy="491339"/>
            </a:xfrm>
            <a:custGeom>
              <a:avLst/>
              <a:gdLst/>
              <a:ahLst/>
              <a:cxnLst/>
              <a:rect l="l" t="t" r="r" b="b"/>
              <a:pathLst>
                <a:path w="1" h="4446" fill="none" extrusionOk="0">
                  <a:moveTo>
                    <a:pt x="0" y="4446"/>
                  </a:moveTo>
                  <a:lnTo>
                    <a:pt x="0" y="1"/>
                  </a:lnTo>
                </a:path>
              </a:pathLst>
            </a:custGeom>
            <a:noFill/>
            <a:ln w="9525" cap="rnd" cmpd="sng">
              <a:solidFill>
                <a:srgbClr val="024668"/>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4"/>
            <p:cNvSpPr/>
            <p:nvPr/>
          </p:nvSpPr>
          <p:spPr>
            <a:xfrm>
              <a:off x="5831344" y="3550500"/>
              <a:ext cx="104545" cy="104545"/>
            </a:xfrm>
            <a:custGeom>
              <a:avLst/>
              <a:gdLst/>
              <a:ahLst/>
              <a:cxnLst/>
              <a:rect l="l" t="t" r="r" b="b"/>
              <a:pathLst>
                <a:path w="946" h="946" extrusionOk="0">
                  <a:moveTo>
                    <a:pt x="473" y="0"/>
                  </a:moveTo>
                  <a:cubicBezTo>
                    <a:pt x="212" y="0"/>
                    <a:pt x="1" y="212"/>
                    <a:pt x="1" y="473"/>
                  </a:cubicBezTo>
                  <a:cubicBezTo>
                    <a:pt x="1" y="734"/>
                    <a:pt x="212" y="945"/>
                    <a:pt x="473" y="945"/>
                  </a:cubicBezTo>
                  <a:cubicBezTo>
                    <a:pt x="734" y="945"/>
                    <a:pt x="946" y="734"/>
                    <a:pt x="946" y="473"/>
                  </a:cubicBezTo>
                  <a:cubicBezTo>
                    <a:pt x="946" y="212"/>
                    <a:pt x="734" y="0"/>
                    <a:pt x="473"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4"/>
            <p:cNvSpPr/>
            <p:nvPr/>
          </p:nvSpPr>
          <p:spPr>
            <a:xfrm>
              <a:off x="5474277"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4"/>
            <p:cNvSpPr txBox="1"/>
            <p:nvPr/>
          </p:nvSpPr>
          <p:spPr>
            <a:xfrm>
              <a:off x="5343982"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024668"/>
                  </a:solidFill>
                  <a:latin typeface="Fira Sans Extra Condensed"/>
                  <a:ea typeface="Fira Sans Extra Condensed"/>
                  <a:cs typeface="Fira Sans Extra Condensed"/>
                  <a:sym typeface="Fira Sans Extra Condensed"/>
                </a:rPr>
                <a:t>Stage 6</a:t>
              </a:r>
              <a:endParaRPr sz="1800" b="1">
                <a:solidFill>
                  <a:srgbClr val="024668"/>
                </a:solidFill>
                <a:latin typeface="Fira Sans Extra Condensed"/>
                <a:ea typeface="Fira Sans Extra Condensed"/>
                <a:cs typeface="Fira Sans Extra Condensed"/>
                <a:sym typeface="Fira Sans Extra Condensed"/>
              </a:endParaRPr>
            </a:p>
          </p:txBody>
        </p:sp>
      </p:grpSp>
      <p:sp>
        <p:nvSpPr>
          <p:cNvPr id="526" name="Google Shape;526;p24"/>
          <p:cNvSpPr txBox="1"/>
          <p:nvPr/>
        </p:nvSpPr>
        <p:spPr>
          <a:xfrm>
            <a:off x="7240025" y="127025"/>
            <a:ext cx="1904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13</a:t>
            </a:fld>
            <a:endParaRPr/>
          </a:p>
        </p:txBody>
      </p:sp>
      <p:pic>
        <p:nvPicPr>
          <p:cNvPr id="532" name="Google Shape;532;p25"/>
          <p:cNvPicPr preferRelativeResize="0"/>
          <p:nvPr/>
        </p:nvPicPr>
        <p:blipFill>
          <a:blip r:embed="rId3">
            <a:alphaModFix/>
          </a:blip>
          <a:stretch>
            <a:fillRect/>
          </a:stretch>
        </p:blipFill>
        <p:spPr>
          <a:xfrm>
            <a:off x="1169088" y="1040400"/>
            <a:ext cx="6805824" cy="3519900"/>
          </a:xfrm>
          <a:prstGeom prst="rect">
            <a:avLst/>
          </a:prstGeom>
          <a:noFill/>
          <a:ln>
            <a:noFill/>
          </a:ln>
        </p:spPr>
      </p:pic>
      <p:sp>
        <p:nvSpPr>
          <p:cNvPr id="533" name="Google Shape;533;p25"/>
          <p:cNvSpPr txBox="1"/>
          <p:nvPr/>
        </p:nvSpPr>
        <p:spPr>
          <a:xfrm>
            <a:off x="7240025" y="127025"/>
            <a:ext cx="1904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
        <p:nvSpPr>
          <p:cNvPr id="534" name="Google Shape;534;p25"/>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Modelling: MARS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14</a:t>
            </a:fld>
            <a:endParaRPr/>
          </a:p>
        </p:txBody>
      </p:sp>
      <p:sp>
        <p:nvSpPr>
          <p:cNvPr id="540" name="Google Shape;540;p26"/>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Modelling: MARS</a:t>
            </a:r>
            <a:endParaRPr/>
          </a:p>
        </p:txBody>
      </p:sp>
      <p:grpSp>
        <p:nvGrpSpPr>
          <p:cNvPr id="541" name="Google Shape;541;p26"/>
          <p:cNvGrpSpPr/>
          <p:nvPr/>
        </p:nvGrpSpPr>
        <p:grpSpPr>
          <a:xfrm>
            <a:off x="579250" y="1388550"/>
            <a:ext cx="1819800" cy="1692828"/>
            <a:chOff x="579250" y="1388550"/>
            <a:chExt cx="1819800" cy="1692828"/>
          </a:xfrm>
        </p:grpSpPr>
        <p:sp>
          <p:nvSpPr>
            <p:cNvPr id="542" name="Google Shape;542;p26"/>
            <p:cNvSpPr/>
            <p:nvPr/>
          </p:nvSpPr>
          <p:spPr>
            <a:xfrm>
              <a:off x="1489095" y="2266793"/>
              <a:ext cx="111" cy="491449"/>
            </a:xfrm>
            <a:custGeom>
              <a:avLst/>
              <a:gdLst/>
              <a:ahLst/>
              <a:cxnLst/>
              <a:rect l="l" t="t" r="r" b="b"/>
              <a:pathLst>
                <a:path w="1" h="4447" fill="none" extrusionOk="0">
                  <a:moveTo>
                    <a:pt x="1" y="1"/>
                  </a:moveTo>
                  <a:lnTo>
                    <a:pt x="1" y="4446"/>
                  </a:lnTo>
                </a:path>
              </a:pathLst>
            </a:custGeom>
            <a:noFill/>
            <a:ln w="9525" cap="rnd" cmpd="sng">
              <a:solidFill>
                <a:schemeClr val="accent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6"/>
            <p:cNvSpPr/>
            <p:nvPr/>
          </p:nvSpPr>
          <p:spPr>
            <a:xfrm>
              <a:off x="143687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6"/>
            <p:cNvSpPr/>
            <p:nvPr/>
          </p:nvSpPr>
          <p:spPr>
            <a:xfrm>
              <a:off x="1046362"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6"/>
            <p:cNvSpPr txBox="1"/>
            <p:nvPr/>
          </p:nvSpPr>
          <p:spPr>
            <a:xfrm>
              <a:off x="949450"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Stage 1</a:t>
              </a:r>
              <a:endParaRPr sz="1800" b="1">
                <a:solidFill>
                  <a:schemeClr val="accent1"/>
                </a:solidFill>
                <a:latin typeface="Fira Sans Extra Condensed"/>
                <a:ea typeface="Fira Sans Extra Condensed"/>
                <a:cs typeface="Fira Sans Extra Condensed"/>
                <a:sym typeface="Fira Sans Extra Condensed"/>
              </a:endParaRPr>
            </a:p>
          </p:txBody>
        </p:sp>
        <p:sp>
          <p:nvSpPr>
            <p:cNvPr id="546" name="Google Shape;546;p26"/>
            <p:cNvSpPr txBox="1"/>
            <p:nvPr/>
          </p:nvSpPr>
          <p:spPr>
            <a:xfrm>
              <a:off x="579250" y="1646663"/>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Train on Train set</a:t>
              </a:r>
              <a:endParaRPr sz="1200">
                <a:latin typeface="Roboto"/>
                <a:ea typeface="Roboto"/>
                <a:cs typeface="Roboto"/>
                <a:sym typeface="Roboto"/>
              </a:endParaRPr>
            </a:p>
            <a:p>
              <a:pPr marL="0" lvl="0" indent="0" algn="ctr" rtl="0">
                <a:spcBef>
                  <a:spcPts val="0"/>
                </a:spcBef>
                <a:spcAft>
                  <a:spcPts val="0"/>
                </a:spcAft>
                <a:buNone/>
              </a:pPr>
              <a:r>
                <a:rPr lang="en-GB" sz="1200">
                  <a:latin typeface="Roboto"/>
                  <a:ea typeface="Roboto"/>
                  <a:cs typeface="Roboto"/>
                  <a:sym typeface="Roboto"/>
                </a:rPr>
                <a:t>with no missing values</a:t>
              </a:r>
              <a:endParaRPr sz="1200">
                <a:latin typeface="Roboto"/>
                <a:ea typeface="Roboto"/>
                <a:cs typeface="Roboto"/>
                <a:sym typeface="Roboto"/>
              </a:endParaRPr>
            </a:p>
          </p:txBody>
        </p:sp>
      </p:grpSp>
      <p:grpSp>
        <p:nvGrpSpPr>
          <p:cNvPr id="547" name="Google Shape;547;p26"/>
          <p:cNvGrpSpPr/>
          <p:nvPr/>
        </p:nvGrpSpPr>
        <p:grpSpPr>
          <a:xfrm>
            <a:off x="1541375" y="2758129"/>
            <a:ext cx="1599900" cy="1684596"/>
            <a:chOff x="1541375" y="2758129"/>
            <a:chExt cx="1599900" cy="1684596"/>
          </a:xfrm>
        </p:grpSpPr>
        <p:sp>
          <p:nvSpPr>
            <p:cNvPr id="548" name="Google Shape;548;p26"/>
            <p:cNvSpPr/>
            <p:nvPr/>
          </p:nvSpPr>
          <p:spPr>
            <a:xfrm>
              <a:off x="1931901"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5" y="2779"/>
                    <a:pt x="7745" y="2599"/>
                  </a:cubicBezTo>
                  <a:lnTo>
                    <a:pt x="7745" y="1764"/>
                  </a:lnTo>
                  <a:lnTo>
                    <a:pt x="8013" y="1462"/>
                  </a:lnTo>
                  <a:lnTo>
                    <a:pt x="7745" y="1160"/>
                  </a:lnTo>
                  <a:lnTo>
                    <a:pt x="7745" y="325"/>
                  </a:lnTo>
                  <a:cubicBezTo>
                    <a:pt x="7745" y="145"/>
                    <a:pt x="7617" y="0"/>
                    <a:pt x="7456"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6"/>
            <p:cNvSpPr/>
            <p:nvPr/>
          </p:nvSpPr>
          <p:spPr>
            <a:xfrm>
              <a:off x="2341240" y="3081266"/>
              <a:ext cx="111" cy="491339"/>
            </a:xfrm>
            <a:custGeom>
              <a:avLst/>
              <a:gdLst/>
              <a:ahLst/>
              <a:cxnLst/>
              <a:rect l="l" t="t" r="r" b="b"/>
              <a:pathLst>
                <a:path w="1" h="4446" fill="none" extrusionOk="0">
                  <a:moveTo>
                    <a:pt x="1" y="4446"/>
                  </a:moveTo>
                  <a:lnTo>
                    <a:pt x="1" y="1"/>
                  </a:lnTo>
                </a:path>
              </a:pathLst>
            </a:custGeom>
            <a:noFill/>
            <a:ln w="9525" cap="rnd" cmpd="sng">
              <a:solidFill>
                <a:srgbClr val="97E3BA"/>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6"/>
            <p:cNvSpPr/>
            <p:nvPr/>
          </p:nvSpPr>
          <p:spPr>
            <a:xfrm>
              <a:off x="2289078"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6"/>
            <p:cNvSpPr txBox="1"/>
            <p:nvPr/>
          </p:nvSpPr>
          <p:spPr>
            <a:xfrm>
              <a:off x="180167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97E3BA"/>
                  </a:solidFill>
                  <a:latin typeface="Fira Sans Extra Condensed"/>
                  <a:ea typeface="Fira Sans Extra Condensed"/>
                  <a:cs typeface="Fira Sans Extra Condensed"/>
                  <a:sym typeface="Fira Sans Extra Condensed"/>
                </a:rPr>
                <a:t>Stage 2</a:t>
              </a:r>
              <a:endParaRPr sz="1800" b="1">
                <a:solidFill>
                  <a:srgbClr val="97E3BA"/>
                </a:solidFill>
                <a:latin typeface="Fira Sans Extra Condensed"/>
                <a:ea typeface="Fira Sans Extra Condensed"/>
                <a:cs typeface="Fira Sans Extra Condensed"/>
                <a:sym typeface="Fira Sans Extra Condensed"/>
              </a:endParaRPr>
            </a:p>
          </p:txBody>
        </p:sp>
        <p:sp>
          <p:nvSpPr>
            <p:cNvPr id="552" name="Google Shape;552;p26"/>
            <p:cNvSpPr txBox="1"/>
            <p:nvPr/>
          </p:nvSpPr>
          <p:spPr>
            <a:xfrm>
              <a:off x="1541375"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Build using logistics regression</a:t>
              </a:r>
              <a:endParaRPr sz="1200">
                <a:latin typeface="Roboto"/>
                <a:ea typeface="Roboto"/>
                <a:cs typeface="Roboto"/>
                <a:sym typeface="Roboto"/>
              </a:endParaRPr>
            </a:p>
          </p:txBody>
        </p:sp>
      </p:grpSp>
      <p:grpSp>
        <p:nvGrpSpPr>
          <p:cNvPr id="553" name="Google Shape;553;p26"/>
          <p:cNvGrpSpPr/>
          <p:nvPr/>
        </p:nvGrpSpPr>
        <p:grpSpPr>
          <a:xfrm>
            <a:off x="6854800" y="2758129"/>
            <a:ext cx="1599900" cy="1684596"/>
            <a:chOff x="6854800" y="2758129"/>
            <a:chExt cx="1599900" cy="1684596"/>
          </a:xfrm>
        </p:grpSpPr>
        <p:sp>
          <p:nvSpPr>
            <p:cNvPr id="554" name="Google Shape;554;p26"/>
            <p:cNvSpPr/>
            <p:nvPr/>
          </p:nvSpPr>
          <p:spPr>
            <a:xfrm>
              <a:off x="7654694" y="3081266"/>
              <a:ext cx="111" cy="491339"/>
            </a:xfrm>
            <a:custGeom>
              <a:avLst/>
              <a:gdLst/>
              <a:ahLst/>
              <a:cxnLst/>
              <a:rect l="l" t="t" r="r" b="b"/>
              <a:pathLst>
                <a:path w="1" h="4446" fill="none" extrusionOk="0">
                  <a:moveTo>
                    <a:pt x="1" y="4446"/>
                  </a:moveTo>
                  <a:lnTo>
                    <a:pt x="1" y="1"/>
                  </a:lnTo>
                </a:path>
              </a:pathLst>
            </a:custGeom>
            <a:noFill/>
            <a:ln w="9525" cap="rnd" cmpd="sng">
              <a:solidFill>
                <a:schemeClr val="accent6"/>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6"/>
            <p:cNvSpPr/>
            <p:nvPr/>
          </p:nvSpPr>
          <p:spPr>
            <a:xfrm>
              <a:off x="7602532"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6" y="734"/>
                    <a:pt x="946" y="473"/>
                  </a:cubicBezTo>
                  <a:cubicBezTo>
                    <a:pt x="946" y="212"/>
                    <a:pt x="734" y="0"/>
                    <a:pt x="4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6"/>
            <p:cNvSpPr/>
            <p:nvPr/>
          </p:nvSpPr>
          <p:spPr>
            <a:xfrm>
              <a:off x="7245355"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6"/>
            <p:cNvSpPr txBox="1"/>
            <p:nvPr/>
          </p:nvSpPr>
          <p:spPr>
            <a:xfrm>
              <a:off x="7115109"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6"/>
                  </a:solidFill>
                  <a:latin typeface="Fira Sans Extra Condensed"/>
                  <a:ea typeface="Fira Sans Extra Condensed"/>
                  <a:cs typeface="Fira Sans Extra Condensed"/>
                  <a:sym typeface="Fira Sans Extra Condensed"/>
                </a:rPr>
                <a:t>Stage 8</a:t>
              </a:r>
              <a:endParaRPr sz="1800" b="1">
                <a:solidFill>
                  <a:schemeClr val="accent6"/>
                </a:solidFill>
                <a:latin typeface="Fira Sans Extra Condensed"/>
                <a:ea typeface="Fira Sans Extra Condensed"/>
                <a:cs typeface="Fira Sans Extra Condensed"/>
                <a:sym typeface="Fira Sans Extra Condensed"/>
              </a:endParaRPr>
            </a:p>
          </p:txBody>
        </p:sp>
        <p:sp>
          <p:nvSpPr>
            <p:cNvPr id="558" name="Google Shape;558;p26"/>
            <p:cNvSpPr txBox="1"/>
            <p:nvPr/>
          </p:nvSpPr>
          <p:spPr>
            <a:xfrm>
              <a:off x="6854800" y="3994825"/>
              <a:ext cx="1599900" cy="447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200">
                  <a:latin typeface="Roboto"/>
                  <a:ea typeface="Roboto"/>
                  <a:cs typeface="Roboto"/>
                  <a:sym typeface="Roboto"/>
                </a:rPr>
                <a:t>Accuracy:  85.7%</a:t>
              </a:r>
              <a:endParaRPr sz="1200">
                <a:latin typeface="Roboto"/>
                <a:ea typeface="Roboto"/>
                <a:cs typeface="Roboto"/>
                <a:sym typeface="Roboto"/>
              </a:endParaRPr>
            </a:p>
            <a:p>
              <a:pPr marL="0" marR="0" lvl="0" indent="0" algn="ctr" rtl="0">
                <a:lnSpc>
                  <a:spcPct val="100000"/>
                </a:lnSpc>
                <a:spcBef>
                  <a:spcPts val="0"/>
                </a:spcBef>
                <a:spcAft>
                  <a:spcPts val="0"/>
                </a:spcAft>
                <a:buNone/>
              </a:pPr>
              <a:r>
                <a:rPr lang="en-GB" sz="1200">
                  <a:latin typeface="Roboto"/>
                  <a:ea typeface="Roboto"/>
                  <a:cs typeface="Roboto"/>
                  <a:sym typeface="Roboto"/>
                </a:rPr>
                <a:t>Sensitivity: 90.1%</a:t>
              </a:r>
              <a:endParaRPr sz="1200">
                <a:latin typeface="Roboto"/>
                <a:ea typeface="Roboto"/>
                <a:cs typeface="Roboto"/>
                <a:sym typeface="Roboto"/>
              </a:endParaRPr>
            </a:p>
          </p:txBody>
        </p:sp>
      </p:grpSp>
      <p:grpSp>
        <p:nvGrpSpPr>
          <p:cNvPr id="559" name="Google Shape;559;p26"/>
          <p:cNvGrpSpPr/>
          <p:nvPr/>
        </p:nvGrpSpPr>
        <p:grpSpPr>
          <a:xfrm>
            <a:off x="2460351" y="1388550"/>
            <a:ext cx="1819800" cy="1692828"/>
            <a:chOff x="2460351" y="1388550"/>
            <a:chExt cx="1819800" cy="1692828"/>
          </a:xfrm>
        </p:grpSpPr>
        <p:sp>
          <p:nvSpPr>
            <p:cNvPr id="560" name="Google Shape;560;p26"/>
            <p:cNvSpPr/>
            <p:nvPr/>
          </p:nvSpPr>
          <p:spPr>
            <a:xfrm>
              <a:off x="3260264" y="2266793"/>
              <a:ext cx="111" cy="491449"/>
            </a:xfrm>
            <a:custGeom>
              <a:avLst/>
              <a:gdLst/>
              <a:ahLst/>
              <a:cxnLst/>
              <a:rect l="l" t="t" r="r" b="b"/>
              <a:pathLst>
                <a:path w="1" h="4447" fill="none" extrusionOk="0">
                  <a:moveTo>
                    <a:pt x="0" y="1"/>
                  </a:moveTo>
                  <a:lnTo>
                    <a:pt x="0" y="4446"/>
                  </a:lnTo>
                </a:path>
              </a:pathLst>
            </a:custGeom>
            <a:noFill/>
            <a:ln w="9525" cap="rnd" cmpd="sng">
              <a:solidFill>
                <a:schemeClr val="accent3"/>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6"/>
            <p:cNvSpPr/>
            <p:nvPr/>
          </p:nvSpPr>
          <p:spPr>
            <a:xfrm>
              <a:off x="3207992" y="2184351"/>
              <a:ext cx="104545" cy="104545"/>
            </a:xfrm>
            <a:custGeom>
              <a:avLst/>
              <a:gdLst/>
              <a:ahLst/>
              <a:cxnLst/>
              <a:rect l="l" t="t" r="r" b="b"/>
              <a:pathLst>
                <a:path w="946" h="946" extrusionOk="0">
                  <a:moveTo>
                    <a:pt x="473" y="1"/>
                  </a:moveTo>
                  <a:cubicBezTo>
                    <a:pt x="212" y="1"/>
                    <a:pt x="1" y="212"/>
                    <a:pt x="1" y="473"/>
                  </a:cubicBezTo>
                  <a:cubicBezTo>
                    <a:pt x="1" y="734"/>
                    <a:pt x="212" y="946"/>
                    <a:pt x="473" y="946"/>
                  </a:cubicBezTo>
                  <a:cubicBezTo>
                    <a:pt x="734" y="946"/>
                    <a:pt x="946" y="734"/>
                    <a:pt x="946" y="473"/>
                  </a:cubicBezTo>
                  <a:cubicBezTo>
                    <a:pt x="946" y="212"/>
                    <a:pt x="734" y="1"/>
                    <a:pt x="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2817550"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4" y="2779"/>
                    <a:pt x="7744" y="2599"/>
                  </a:cubicBezTo>
                  <a:lnTo>
                    <a:pt x="7744" y="1764"/>
                  </a:lnTo>
                  <a:lnTo>
                    <a:pt x="8013" y="1462"/>
                  </a:lnTo>
                  <a:lnTo>
                    <a:pt x="7744" y="1160"/>
                  </a:lnTo>
                  <a:lnTo>
                    <a:pt x="7744" y="325"/>
                  </a:lnTo>
                  <a:cubicBezTo>
                    <a:pt x="7744" y="145"/>
                    <a:pt x="7616" y="0"/>
                    <a:pt x="7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txBox="1"/>
            <p:nvPr/>
          </p:nvSpPr>
          <p:spPr>
            <a:xfrm>
              <a:off x="2720639"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Stage 3</a:t>
              </a:r>
              <a:endParaRPr sz="1800" b="1">
                <a:solidFill>
                  <a:schemeClr val="accent3"/>
                </a:solidFill>
                <a:latin typeface="Fira Sans Extra Condensed"/>
                <a:ea typeface="Fira Sans Extra Condensed"/>
                <a:cs typeface="Fira Sans Extra Condensed"/>
                <a:sym typeface="Fira Sans Extra Condensed"/>
              </a:endParaRPr>
            </a:p>
          </p:txBody>
        </p:sp>
        <p:sp>
          <p:nvSpPr>
            <p:cNvPr id="564" name="Google Shape;564;p26"/>
            <p:cNvSpPr txBox="1"/>
            <p:nvPr/>
          </p:nvSpPr>
          <p:spPr>
            <a:xfrm>
              <a:off x="2460351" y="1645650"/>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Probability &gt; 50% → yes</a:t>
              </a:r>
              <a:endParaRPr sz="1200">
                <a:solidFill>
                  <a:schemeClr val="dk1"/>
                </a:solidFill>
                <a:latin typeface="Roboto"/>
                <a:ea typeface="Roboto"/>
                <a:cs typeface="Roboto"/>
                <a:sym typeface="Roboto"/>
              </a:endParaRPr>
            </a:p>
            <a:p>
              <a:pPr marL="0" lvl="0" indent="0" algn="ctr" rtl="0">
                <a:spcBef>
                  <a:spcPts val="0"/>
                </a:spcBef>
                <a:spcAft>
                  <a:spcPts val="0"/>
                </a:spcAft>
                <a:buNone/>
              </a:pPr>
              <a:r>
                <a:rPr lang="en-GB" sz="1200">
                  <a:solidFill>
                    <a:schemeClr val="dk1"/>
                  </a:solidFill>
                  <a:latin typeface="Roboto"/>
                  <a:ea typeface="Roboto"/>
                  <a:cs typeface="Roboto"/>
                  <a:sym typeface="Roboto"/>
                </a:rPr>
                <a:t>Probability &lt; 50% → no</a:t>
              </a:r>
              <a:endParaRPr sz="1200">
                <a:latin typeface="Roboto"/>
                <a:ea typeface="Roboto"/>
                <a:cs typeface="Roboto"/>
                <a:sym typeface="Roboto"/>
              </a:endParaRPr>
            </a:p>
          </p:txBody>
        </p:sp>
      </p:grpSp>
      <p:grpSp>
        <p:nvGrpSpPr>
          <p:cNvPr id="565" name="Google Shape;565;p26"/>
          <p:cNvGrpSpPr/>
          <p:nvPr/>
        </p:nvGrpSpPr>
        <p:grpSpPr>
          <a:xfrm>
            <a:off x="3312512" y="2758129"/>
            <a:ext cx="1599900" cy="1684596"/>
            <a:chOff x="3312512" y="2758129"/>
            <a:chExt cx="1599900" cy="1684596"/>
          </a:xfrm>
        </p:grpSpPr>
        <p:sp>
          <p:nvSpPr>
            <p:cNvPr id="566" name="Google Shape;566;p26"/>
            <p:cNvSpPr/>
            <p:nvPr/>
          </p:nvSpPr>
          <p:spPr>
            <a:xfrm>
              <a:off x="4145803" y="3081266"/>
              <a:ext cx="111" cy="491339"/>
            </a:xfrm>
            <a:custGeom>
              <a:avLst/>
              <a:gdLst/>
              <a:ahLst/>
              <a:cxnLst/>
              <a:rect l="l" t="t" r="r" b="b"/>
              <a:pathLst>
                <a:path w="1" h="4446" fill="none" extrusionOk="0">
                  <a:moveTo>
                    <a:pt x="1" y="4446"/>
                  </a:moveTo>
                  <a:lnTo>
                    <a:pt x="1" y="1"/>
                  </a:lnTo>
                </a:path>
              </a:pathLst>
            </a:custGeom>
            <a:noFill/>
            <a:ln w="9525" cap="rnd" cmpd="sng">
              <a:solidFill>
                <a:schemeClr val="accent5"/>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4093641"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3703089"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txBox="1"/>
            <p:nvPr/>
          </p:nvSpPr>
          <p:spPr>
            <a:xfrm>
              <a:off x="360626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Stage 4</a:t>
              </a:r>
              <a:endParaRPr sz="1800" b="1">
                <a:solidFill>
                  <a:schemeClr val="accent5"/>
                </a:solidFill>
                <a:latin typeface="Fira Sans Extra Condensed"/>
                <a:ea typeface="Fira Sans Extra Condensed"/>
                <a:cs typeface="Fira Sans Extra Condensed"/>
                <a:sym typeface="Fira Sans Extra Condensed"/>
              </a:endParaRPr>
            </a:p>
          </p:txBody>
        </p:sp>
        <p:sp>
          <p:nvSpPr>
            <p:cNvPr id="570" name="Google Shape;570;p26"/>
            <p:cNvSpPr txBox="1"/>
            <p:nvPr/>
          </p:nvSpPr>
          <p:spPr>
            <a:xfrm>
              <a:off x="3312512"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Accuracy: 83.8% Sensitivity: 82.7% </a:t>
              </a:r>
              <a:endParaRPr sz="1200">
                <a:latin typeface="Roboto"/>
                <a:ea typeface="Roboto"/>
                <a:cs typeface="Roboto"/>
                <a:sym typeface="Roboto"/>
              </a:endParaRPr>
            </a:p>
          </p:txBody>
        </p:sp>
      </p:grpSp>
      <p:grpSp>
        <p:nvGrpSpPr>
          <p:cNvPr id="571" name="Google Shape;571;p26"/>
          <p:cNvGrpSpPr/>
          <p:nvPr/>
        </p:nvGrpSpPr>
        <p:grpSpPr>
          <a:xfrm>
            <a:off x="4121600" y="1388550"/>
            <a:ext cx="1819800" cy="1692828"/>
            <a:chOff x="4121600" y="1388550"/>
            <a:chExt cx="1819800" cy="1692828"/>
          </a:xfrm>
        </p:grpSpPr>
        <p:sp>
          <p:nvSpPr>
            <p:cNvPr id="572" name="Google Shape;572;p26"/>
            <p:cNvSpPr/>
            <p:nvPr/>
          </p:nvSpPr>
          <p:spPr>
            <a:xfrm>
              <a:off x="4997967" y="2266793"/>
              <a:ext cx="111" cy="491449"/>
            </a:xfrm>
            <a:custGeom>
              <a:avLst/>
              <a:gdLst/>
              <a:ahLst/>
              <a:cxnLst/>
              <a:rect l="l" t="t" r="r" b="b"/>
              <a:pathLst>
                <a:path w="1" h="4447" fill="none" extrusionOk="0">
                  <a:moveTo>
                    <a:pt x="1" y="1"/>
                  </a:moveTo>
                  <a:lnTo>
                    <a:pt x="1" y="4446"/>
                  </a:lnTo>
                </a:path>
              </a:pathLst>
            </a:custGeom>
            <a:noFill/>
            <a:ln w="9525" cap="rnd" cmpd="sng">
              <a:solidFill>
                <a:schemeClr val="accent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4945805"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6" y="734"/>
                    <a:pt x="946" y="473"/>
                  </a:cubicBezTo>
                  <a:cubicBezTo>
                    <a:pt x="946" y="212"/>
                    <a:pt x="734" y="1"/>
                    <a:pt x="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4588628"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txBox="1"/>
            <p:nvPr/>
          </p:nvSpPr>
          <p:spPr>
            <a:xfrm>
              <a:off x="4491773"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Stage 5</a:t>
              </a:r>
              <a:endParaRPr sz="1800" b="1">
                <a:solidFill>
                  <a:schemeClr val="accent2"/>
                </a:solidFill>
                <a:latin typeface="Fira Sans Extra Condensed"/>
                <a:ea typeface="Fira Sans Extra Condensed"/>
                <a:cs typeface="Fira Sans Extra Condensed"/>
                <a:sym typeface="Fira Sans Extra Condensed"/>
              </a:endParaRPr>
            </a:p>
          </p:txBody>
        </p:sp>
        <p:sp>
          <p:nvSpPr>
            <p:cNvPr id="576" name="Google Shape;576;p26"/>
            <p:cNvSpPr txBox="1"/>
            <p:nvPr/>
          </p:nvSpPr>
          <p:spPr>
            <a:xfrm>
              <a:off x="4121600" y="1686850"/>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Improve model:</a:t>
              </a:r>
              <a:endParaRPr sz="1200">
                <a:latin typeface="Roboto"/>
                <a:ea typeface="Roboto"/>
                <a:cs typeface="Roboto"/>
                <a:sym typeface="Roboto"/>
              </a:endParaRPr>
            </a:p>
            <a:p>
              <a:pPr marL="0" lvl="0" indent="0" algn="ctr" rtl="0">
                <a:spcBef>
                  <a:spcPts val="0"/>
                </a:spcBef>
                <a:spcAft>
                  <a:spcPts val="0"/>
                </a:spcAft>
                <a:buNone/>
              </a:pPr>
              <a:r>
                <a:rPr lang="en-GB" sz="1200">
                  <a:latin typeface="Roboto"/>
                  <a:ea typeface="Roboto"/>
                  <a:cs typeface="Roboto"/>
                  <a:sym typeface="Roboto"/>
                </a:rPr>
                <a:t>Using 10 fold CV</a:t>
              </a:r>
              <a:endParaRPr sz="1200">
                <a:latin typeface="Roboto"/>
                <a:ea typeface="Roboto"/>
                <a:cs typeface="Roboto"/>
                <a:sym typeface="Roboto"/>
              </a:endParaRPr>
            </a:p>
            <a:p>
              <a:pPr marL="0" lvl="0" indent="0" algn="ctr" rtl="0">
                <a:spcBef>
                  <a:spcPts val="0"/>
                </a:spcBef>
                <a:spcAft>
                  <a:spcPts val="0"/>
                </a:spcAft>
                <a:buNone/>
              </a:pPr>
              <a:r>
                <a:rPr lang="en-GB" sz="1200">
                  <a:latin typeface="Roboto"/>
                  <a:ea typeface="Roboto"/>
                  <a:cs typeface="Roboto"/>
                  <a:sym typeface="Roboto"/>
                </a:rPr>
                <a:t>Maximizing accuracy</a:t>
              </a:r>
              <a:endParaRPr sz="1200">
                <a:latin typeface="Roboto"/>
                <a:ea typeface="Roboto"/>
                <a:cs typeface="Roboto"/>
                <a:sym typeface="Roboto"/>
              </a:endParaRPr>
            </a:p>
          </p:txBody>
        </p:sp>
      </p:grpSp>
      <p:grpSp>
        <p:nvGrpSpPr>
          <p:cNvPr id="577" name="Google Shape;577;p26"/>
          <p:cNvGrpSpPr/>
          <p:nvPr/>
        </p:nvGrpSpPr>
        <p:grpSpPr>
          <a:xfrm>
            <a:off x="6002600" y="1312350"/>
            <a:ext cx="1659300" cy="1769028"/>
            <a:chOff x="6002600" y="1312350"/>
            <a:chExt cx="1659300" cy="1769028"/>
          </a:xfrm>
        </p:grpSpPr>
        <p:sp>
          <p:nvSpPr>
            <p:cNvPr id="578" name="Google Shape;578;p26"/>
            <p:cNvSpPr/>
            <p:nvPr/>
          </p:nvSpPr>
          <p:spPr>
            <a:xfrm>
              <a:off x="6802530" y="2266793"/>
              <a:ext cx="111" cy="491449"/>
            </a:xfrm>
            <a:custGeom>
              <a:avLst/>
              <a:gdLst/>
              <a:ahLst/>
              <a:cxnLst/>
              <a:rect l="l" t="t" r="r" b="b"/>
              <a:pathLst>
                <a:path w="1" h="4447" fill="none" extrusionOk="0">
                  <a:moveTo>
                    <a:pt x="1" y="1"/>
                  </a:moveTo>
                  <a:lnTo>
                    <a:pt x="1" y="4446"/>
                  </a:lnTo>
                </a:path>
              </a:pathLst>
            </a:custGeom>
            <a:noFill/>
            <a:ln w="9525" cap="rnd" cmpd="sng">
              <a:solidFill>
                <a:schemeClr val="accent4"/>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675036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6359816"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6" y="2925"/>
                    <a:pt x="7746" y="2779"/>
                    <a:pt x="7746" y="2599"/>
                  </a:cubicBezTo>
                  <a:lnTo>
                    <a:pt x="7746" y="1764"/>
                  </a:lnTo>
                  <a:lnTo>
                    <a:pt x="8014" y="1462"/>
                  </a:lnTo>
                  <a:lnTo>
                    <a:pt x="7746" y="1160"/>
                  </a:lnTo>
                  <a:lnTo>
                    <a:pt x="7746" y="325"/>
                  </a:lnTo>
                  <a:cubicBezTo>
                    <a:pt x="7746" y="145"/>
                    <a:pt x="7616" y="0"/>
                    <a:pt x="7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6"/>
            <p:cNvSpPr txBox="1"/>
            <p:nvPr/>
          </p:nvSpPr>
          <p:spPr>
            <a:xfrm>
              <a:off x="6262945" y="13123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Stage 7</a:t>
              </a:r>
              <a:endParaRPr sz="1800" b="1">
                <a:solidFill>
                  <a:schemeClr val="accent4"/>
                </a:solidFill>
                <a:latin typeface="Fira Sans Extra Condensed"/>
                <a:ea typeface="Fira Sans Extra Condensed"/>
                <a:cs typeface="Fira Sans Extra Condensed"/>
                <a:sym typeface="Fira Sans Extra Condensed"/>
              </a:endParaRPr>
            </a:p>
          </p:txBody>
        </p:sp>
        <p:sp>
          <p:nvSpPr>
            <p:cNvPr id="582" name="Google Shape;582;p26"/>
            <p:cNvSpPr txBox="1"/>
            <p:nvPr/>
          </p:nvSpPr>
          <p:spPr>
            <a:xfrm>
              <a:off x="6002600" y="1645650"/>
              <a:ext cx="16593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Improve model:</a:t>
              </a:r>
              <a:endParaRPr sz="1200">
                <a:solidFill>
                  <a:schemeClr val="dk1"/>
                </a:solidFill>
                <a:latin typeface="Roboto"/>
                <a:ea typeface="Roboto"/>
                <a:cs typeface="Roboto"/>
                <a:sym typeface="Roboto"/>
              </a:endParaRPr>
            </a:p>
            <a:p>
              <a:pPr marL="0" lvl="0" indent="0" algn="ctr" rtl="0">
                <a:spcBef>
                  <a:spcPts val="0"/>
                </a:spcBef>
                <a:spcAft>
                  <a:spcPts val="0"/>
                </a:spcAft>
                <a:buNone/>
              </a:pPr>
              <a:r>
                <a:rPr lang="en-GB" sz="1200">
                  <a:solidFill>
                    <a:schemeClr val="dk1"/>
                  </a:solidFill>
                  <a:latin typeface="Roboto"/>
                  <a:ea typeface="Roboto"/>
                  <a:cs typeface="Roboto"/>
                  <a:sym typeface="Roboto"/>
                </a:rPr>
                <a:t>CART shows a better threshold is 39%</a:t>
              </a:r>
              <a:endParaRPr sz="1200">
                <a:latin typeface="Roboto"/>
                <a:ea typeface="Roboto"/>
                <a:cs typeface="Roboto"/>
                <a:sym typeface="Roboto"/>
              </a:endParaRPr>
            </a:p>
          </p:txBody>
        </p:sp>
      </p:grpSp>
      <p:grpSp>
        <p:nvGrpSpPr>
          <p:cNvPr id="583" name="Google Shape;583;p26"/>
          <p:cNvGrpSpPr/>
          <p:nvPr/>
        </p:nvGrpSpPr>
        <p:grpSpPr>
          <a:xfrm>
            <a:off x="5083663" y="2758129"/>
            <a:ext cx="1599900" cy="1684596"/>
            <a:chOff x="5083663" y="2758129"/>
            <a:chExt cx="1599900" cy="1684596"/>
          </a:xfrm>
        </p:grpSpPr>
        <p:sp>
          <p:nvSpPr>
            <p:cNvPr id="584" name="Google Shape;584;p26"/>
            <p:cNvSpPr/>
            <p:nvPr/>
          </p:nvSpPr>
          <p:spPr>
            <a:xfrm>
              <a:off x="5883616" y="3081266"/>
              <a:ext cx="111" cy="491339"/>
            </a:xfrm>
            <a:custGeom>
              <a:avLst/>
              <a:gdLst/>
              <a:ahLst/>
              <a:cxnLst/>
              <a:rect l="l" t="t" r="r" b="b"/>
              <a:pathLst>
                <a:path w="1" h="4446" fill="none" extrusionOk="0">
                  <a:moveTo>
                    <a:pt x="0" y="4446"/>
                  </a:moveTo>
                  <a:lnTo>
                    <a:pt x="0" y="1"/>
                  </a:lnTo>
                </a:path>
              </a:pathLst>
            </a:custGeom>
            <a:noFill/>
            <a:ln w="9525" cap="rnd" cmpd="sng">
              <a:solidFill>
                <a:srgbClr val="024668"/>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6"/>
            <p:cNvSpPr/>
            <p:nvPr/>
          </p:nvSpPr>
          <p:spPr>
            <a:xfrm>
              <a:off x="5831344" y="3550500"/>
              <a:ext cx="104545" cy="104545"/>
            </a:xfrm>
            <a:custGeom>
              <a:avLst/>
              <a:gdLst/>
              <a:ahLst/>
              <a:cxnLst/>
              <a:rect l="l" t="t" r="r" b="b"/>
              <a:pathLst>
                <a:path w="946" h="946" extrusionOk="0">
                  <a:moveTo>
                    <a:pt x="473" y="0"/>
                  </a:moveTo>
                  <a:cubicBezTo>
                    <a:pt x="212" y="0"/>
                    <a:pt x="1" y="212"/>
                    <a:pt x="1" y="473"/>
                  </a:cubicBezTo>
                  <a:cubicBezTo>
                    <a:pt x="1" y="734"/>
                    <a:pt x="212" y="945"/>
                    <a:pt x="473" y="945"/>
                  </a:cubicBezTo>
                  <a:cubicBezTo>
                    <a:pt x="734" y="945"/>
                    <a:pt x="946" y="734"/>
                    <a:pt x="946" y="473"/>
                  </a:cubicBezTo>
                  <a:cubicBezTo>
                    <a:pt x="946" y="212"/>
                    <a:pt x="734" y="0"/>
                    <a:pt x="473"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6"/>
            <p:cNvSpPr/>
            <p:nvPr/>
          </p:nvSpPr>
          <p:spPr>
            <a:xfrm>
              <a:off x="5474277"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6"/>
            <p:cNvSpPr txBox="1"/>
            <p:nvPr/>
          </p:nvSpPr>
          <p:spPr>
            <a:xfrm>
              <a:off x="5343982"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024668"/>
                  </a:solidFill>
                  <a:latin typeface="Fira Sans Extra Condensed"/>
                  <a:ea typeface="Fira Sans Extra Condensed"/>
                  <a:cs typeface="Fira Sans Extra Condensed"/>
                  <a:sym typeface="Fira Sans Extra Condensed"/>
                </a:rPr>
                <a:t>Stage 6</a:t>
              </a:r>
              <a:endParaRPr sz="1800" b="1">
                <a:solidFill>
                  <a:srgbClr val="024668"/>
                </a:solidFill>
                <a:latin typeface="Fira Sans Extra Condensed"/>
                <a:ea typeface="Fira Sans Extra Condensed"/>
                <a:cs typeface="Fira Sans Extra Condensed"/>
                <a:sym typeface="Fira Sans Extra Condensed"/>
              </a:endParaRPr>
            </a:p>
          </p:txBody>
        </p:sp>
        <p:sp>
          <p:nvSpPr>
            <p:cNvPr id="588" name="Google Shape;588;p26"/>
            <p:cNvSpPr txBox="1"/>
            <p:nvPr/>
          </p:nvSpPr>
          <p:spPr>
            <a:xfrm>
              <a:off x="5083663"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Optimal degree = 3</a:t>
              </a:r>
              <a:endParaRPr sz="1200">
                <a:solidFill>
                  <a:schemeClr val="dk1"/>
                </a:solidFill>
                <a:latin typeface="Roboto"/>
                <a:ea typeface="Roboto"/>
                <a:cs typeface="Roboto"/>
                <a:sym typeface="Roboto"/>
              </a:endParaRPr>
            </a:p>
            <a:p>
              <a:pPr marL="0" lvl="0" indent="0" algn="ctr" rtl="0">
                <a:spcBef>
                  <a:spcPts val="0"/>
                </a:spcBef>
                <a:spcAft>
                  <a:spcPts val="0"/>
                </a:spcAft>
                <a:buNone/>
              </a:pPr>
              <a:r>
                <a:rPr lang="en-GB" sz="1200">
                  <a:solidFill>
                    <a:schemeClr val="dk1"/>
                  </a:solidFill>
                  <a:latin typeface="Roboto"/>
                  <a:ea typeface="Roboto"/>
                  <a:cs typeface="Roboto"/>
                  <a:sym typeface="Roboto"/>
                </a:rPr>
                <a:t>Optimal nprune = 45</a:t>
              </a:r>
              <a:endParaRPr sz="1200">
                <a:latin typeface="Roboto"/>
                <a:ea typeface="Roboto"/>
                <a:cs typeface="Roboto"/>
                <a:sym typeface="Roboto"/>
              </a:endParaRPr>
            </a:p>
          </p:txBody>
        </p:sp>
      </p:grpSp>
      <p:sp>
        <p:nvSpPr>
          <p:cNvPr id="589" name="Google Shape;589;p26"/>
          <p:cNvSpPr/>
          <p:nvPr/>
        </p:nvSpPr>
        <p:spPr>
          <a:xfrm>
            <a:off x="6653200" y="3504650"/>
            <a:ext cx="2003100" cy="13428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6"/>
          <p:cNvSpPr txBox="1"/>
          <p:nvPr/>
        </p:nvSpPr>
        <p:spPr>
          <a:xfrm>
            <a:off x="7240025" y="127025"/>
            <a:ext cx="1904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15</a:t>
            </a:fld>
            <a:endParaRPr/>
          </a:p>
        </p:txBody>
      </p:sp>
      <p:sp>
        <p:nvSpPr>
          <p:cNvPr id="596" name="Google Shape;596;p27"/>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Modelling: CART</a:t>
            </a:r>
            <a:endParaRPr/>
          </a:p>
        </p:txBody>
      </p:sp>
      <p:grpSp>
        <p:nvGrpSpPr>
          <p:cNvPr id="597" name="Google Shape;597;p27"/>
          <p:cNvGrpSpPr/>
          <p:nvPr/>
        </p:nvGrpSpPr>
        <p:grpSpPr>
          <a:xfrm>
            <a:off x="2137025" y="1388550"/>
            <a:ext cx="1599900" cy="1692828"/>
            <a:chOff x="689225" y="1388550"/>
            <a:chExt cx="1599900" cy="1692828"/>
          </a:xfrm>
        </p:grpSpPr>
        <p:sp>
          <p:nvSpPr>
            <p:cNvPr id="598" name="Google Shape;598;p27"/>
            <p:cNvSpPr/>
            <p:nvPr/>
          </p:nvSpPr>
          <p:spPr>
            <a:xfrm>
              <a:off x="1489095" y="2266793"/>
              <a:ext cx="111" cy="491449"/>
            </a:xfrm>
            <a:custGeom>
              <a:avLst/>
              <a:gdLst/>
              <a:ahLst/>
              <a:cxnLst/>
              <a:rect l="l" t="t" r="r" b="b"/>
              <a:pathLst>
                <a:path w="1" h="4447" fill="none" extrusionOk="0">
                  <a:moveTo>
                    <a:pt x="1" y="1"/>
                  </a:moveTo>
                  <a:lnTo>
                    <a:pt x="1" y="4446"/>
                  </a:lnTo>
                </a:path>
              </a:pathLst>
            </a:custGeom>
            <a:noFill/>
            <a:ln w="9525" cap="rnd" cmpd="sng">
              <a:solidFill>
                <a:schemeClr val="accent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143687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1046362"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txBox="1"/>
            <p:nvPr/>
          </p:nvSpPr>
          <p:spPr>
            <a:xfrm>
              <a:off x="949450"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Stage 1</a:t>
              </a:r>
              <a:endParaRPr sz="1800" b="1">
                <a:solidFill>
                  <a:schemeClr val="accent1"/>
                </a:solidFill>
                <a:latin typeface="Fira Sans Extra Condensed"/>
                <a:ea typeface="Fira Sans Extra Condensed"/>
                <a:cs typeface="Fira Sans Extra Condensed"/>
                <a:sym typeface="Fira Sans Extra Condensed"/>
              </a:endParaRPr>
            </a:p>
          </p:txBody>
        </p:sp>
        <p:sp>
          <p:nvSpPr>
            <p:cNvPr id="602" name="Google Shape;602;p27"/>
            <p:cNvSpPr txBox="1"/>
            <p:nvPr/>
          </p:nvSpPr>
          <p:spPr>
            <a:xfrm>
              <a:off x="689225"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Train on Train set</a:t>
              </a:r>
              <a:endParaRPr sz="1200">
                <a:latin typeface="Roboto"/>
                <a:ea typeface="Roboto"/>
                <a:cs typeface="Roboto"/>
                <a:sym typeface="Roboto"/>
              </a:endParaRPr>
            </a:p>
          </p:txBody>
        </p:sp>
      </p:grpSp>
      <p:grpSp>
        <p:nvGrpSpPr>
          <p:cNvPr id="603" name="Google Shape;603;p27"/>
          <p:cNvGrpSpPr/>
          <p:nvPr/>
        </p:nvGrpSpPr>
        <p:grpSpPr>
          <a:xfrm>
            <a:off x="2989175" y="2758129"/>
            <a:ext cx="1599900" cy="1684596"/>
            <a:chOff x="1541375" y="2758129"/>
            <a:chExt cx="1599900" cy="1684596"/>
          </a:xfrm>
        </p:grpSpPr>
        <p:sp>
          <p:nvSpPr>
            <p:cNvPr id="604" name="Google Shape;604;p27"/>
            <p:cNvSpPr/>
            <p:nvPr/>
          </p:nvSpPr>
          <p:spPr>
            <a:xfrm>
              <a:off x="1931901"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5" y="2779"/>
                    <a:pt x="7745" y="2599"/>
                  </a:cubicBezTo>
                  <a:lnTo>
                    <a:pt x="7745" y="1764"/>
                  </a:lnTo>
                  <a:lnTo>
                    <a:pt x="8013" y="1462"/>
                  </a:lnTo>
                  <a:lnTo>
                    <a:pt x="7745" y="1160"/>
                  </a:lnTo>
                  <a:lnTo>
                    <a:pt x="7745" y="325"/>
                  </a:lnTo>
                  <a:cubicBezTo>
                    <a:pt x="7745" y="145"/>
                    <a:pt x="7617" y="0"/>
                    <a:pt x="7456"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2341240" y="3081266"/>
              <a:ext cx="111" cy="491339"/>
            </a:xfrm>
            <a:custGeom>
              <a:avLst/>
              <a:gdLst/>
              <a:ahLst/>
              <a:cxnLst/>
              <a:rect l="l" t="t" r="r" b="b"/>
              <a:pathLst>
                <a:path w="1" h="4446" fill="none" extrusionOk="0">
                  <a:moveTo>
                    <a:pt x="1" y="4446"/>
                  </a:moveTo>
                  <a:lnTo>
                    <a:pt x="1" y="1"/>
                  </a:lnTo>
                </a:path>
              </a:pathLst>
            </a:custGeom>
            <a:noFill/>
            <a:ln w="9525" cap="rnd" cmpd="sng">
              <a:solidFill>
                <a:srgbClr val="97E3BA"/>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2289078"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txBox="1"/>
            <p:nvPr/>
          </p:nvSpPr>
          <p:spPr>
            <a:xfrm>
              <a:off x="180167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97E3BA"/>
                  </a:solidFill>
                  <a:latin typeface="Fira Sans Extra Condensed"/>
                  <a:ea typeface="Fira Sans Extra Condensed"/>
                  <a:cs typeface="Fira Sans Extra Condensed"/>
                  <a:sym typeface="Fira Sans Extra Condensed"/>
                </a:rPr>
                <a:t>Stage 2</a:t>
              </a:r>
              <a:endParaRPr sz="1800" b="1">
                <a:solidFill>
                  <a:srgbClr val="97E3BA"/>
                </a:solidFill>
                <a:latin typeface="Fira Sans Extra Condensed"/>
                <a:ea typeface="Fira Sans Extra Condensed"/>
                <a:cs typeface="Fira Sans Extra Condensed"/>
                <a:sym typeface="Fira Sans Extra Condensed"/>
              </a:endParaRPr>
            </a:p>
          </p:txBody>
        </p:sp>
        <p:sp>
          <p:nvSpPr>
            <p:cNvPr id="608" name="Google Shape;608;p27"/>
            <p:cNvSpPr txBox="1"/>
            <p:nvPr/>
          </p:nvSpPr>
          <p:spPr>
            <a:xfrm>
              <a:off x="1541375"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Train set includes missing values</a:t>
              </a:r>
              <a:endParaRPr sz="1200">
                <a:latin typeface="Roboto"/>
                <a:ea typeface="Roboto"/>
                <a:cs typeface="Roboto"/>
                <a:sym typeface="Roboto"/>
              </a:endParaRPr>
            </a:p>
          </p:txBody>
        </p:sp>
      </p:grpSp>
      <p:grpSp>
        <p:nvGrpSpPr>
          <p:cNvPr id="609" name="Google Shape;609;p27"/>
          <p:cNvGrpSpPr/>
          <p:nvPr/>
        </p:nvGrpSpPr>
        <p:grpSpPr>
          <a:xfrm>
            <a:off x="3908138" y="1388550"/>
            <a:ext cx="1599900" cy="1692828"/>
            <a:chOff x="2460338" y="1388550"/>
            <a:chExt cx="1599900" cy="1692828"/>
          </a:xfrm>
        </p:grpSpPr>
        <p:sp>
          <p:nvSpPr>
            <p:cNvPr id="610" name="Google Shape;610;p27"/>
            <p:cNvSpPr/>
            <p:nvPr/>
          </p:nvSpPr>
          <p:spPr>
            <a:xfrm>
              <a:off x="3260264" y="2266793"/>
              <a:ext cx="111" cy="491449"/>
            </a:xfrm>
            <a:custGeom>
              <a:avLst/>
              <a:gdLst/>
              <a:ahLst/>
              <a:cxnLst/>
              <a:rect l="l" t="t" r="r" b="b"/>
              <a:pathLst>
                <a:path w="1" h="4447" fill="none" extrusionOk="0">
                  <a:moveTo>
                    <a:pt x="0" y="1"/>
                  </a:moveTo>
                  <a:lnTo>
                    <a:pt x="0" y="4446"/>
                  </a:lnTo>
                </a:path>
              </a:pathLst>
            </a:custGeom>
            <a:noFill/>
            <a:ln w="9525" cap="rnd" cmpd="sng">
              <a:solidFill>
                <a:schemeClr val="accent3"/>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3207992" y="2184351"/>
              <a:ext cx="104545" cy="104545"/>
            </a:xfrm>
            <a:custGeom>
              <a:avLst/>
              <a:gdLst/>
              <a:ahLst/>
              <a:cxnLst/>
              <a:rect l="l" t="t" r="r" b="b"/>
              <a:pathLst>
                <a:path w="946" h="946" extrusionOk="0">
                  <a:moveTo>
                    <a:pt x="473" y="1"/>
                  </a:moveTo>
                  <a:cubicBezTo>
                    <a:pt x="212" y="1"/>
                    <a:pt x="1" y="212"/>
                    <a:pt x="1" y="473"/>
                  </a:cubicBezTo>
                  <a:cubicBezTo>
                    <a:pt x="1" y="734"/>
                    <a:pt x="212" y="946"/>
                    <a:pt x="473" y="946"/>
                  </a:cubicBezTo>
                  <a:cubicBezTo>
                    <a:pt x="734" y="946"/>
                    <a:pt x="946" y="734"/>
                    <a:pt x="946" y="473"/>
                  </a:cubicBezTo>
                  <a:cubicBezTo>
                    <a:pt x="946" y="212"/>
                    <a:pt x="734" y="1"/>
                    <a:pt x="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2817550"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4" y="2779"/>
                    <a:pt x="7744" y="2599"/>
                  </a:cubicBezTo>
                  <a:lnTo>
                    <a:pt x="7744" y="1764"/>
                  </a:lnTo>
                  <a:lnTo>
                    <a:pt x="8013" y="1462"/>
                  </a:lnTo>
                  <a:lnTo>
                    <a:pt x="7744" y="1160"/>
                  </a:lnTo>
                  <a:lnTo>
                    <a:pt x="7744" y="325"/>
                  </a:lnTo>
                  <a:cubicBezTo>
                    <a:pt x="7744" y="145"/>
                    <a:pt x="7616" y="0"/>
                    <a:pt x="7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txBox="1"/>
            <p:nvPr/>
          </p:nvSpPr>
          <p:spPr>
            <a:xfrm>
              <a:off x="2720639"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Stage 3</a:t>
              </a:r>
              <a:endParaRPr sz="1800" b="1">
                <a:solidFill>
                  <a:schemeClr val="accent3"/>
                </a:solidFill>
                <a:latin typeface="Fira Sans Extra Condensed"/>
                <a:ea typeface="Fira Sans Extra Condensed"/>
                <a:cs typeface="Fira Sans Extra Condensed"/>
                <a:sym typeface="Fira Sans Extra Condensed"/>
              </a:endParaRPr>
            </a:p>
          </p:txBody>
        </p:sp>
        <p:sp>
          <p:nvSpPr>
            <p:cNvPr id="614" name="Google Shape;614;p27"/>
            <p:cNvSpPr txBox="1"/>
            <p:nvPr/>
          </p:nvSpPr>
          <p:spPr>
            <a:xfrm>
              <a:off x="2460338"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Grow the tree to its maximum (cp=0)</a:t>
              </a:r>
              <a:endParaRPr sz="1200">
                <a:latin typeface="Roboto"/>
                <a:ea typeface="Roboto"/>
                <a:cs typeface="Roboto"/>
                <a:sym typeface="Roboto"/>
              </a:endParaRPr>
            </a:p>
          </p:txBody>
        </p:sp>
      </p:grpSp>
      <p:grpSp>
        <p:nvGrpSpPr>
          <p:cNvPr id="615" name="Google Shape;615;p27"/>
          <p:cNvGrpSpPr/>
          <p:nvPr/>
        </p:nvGrpSpPr>
        <p:grpSpPr>
          <a:xfrm>
            <a:off x="4760312" y="2758129"/>
            <a:ext cx="1599900" cy="1760796"/>
            <a:chOff x="3312512" y="2758129"/>
            <a:chExt cx="1599900" cy="1760796"/>
          </a:xfrm>
        </p:grpSpPr>
        <p:sp>
          <p:nvSpPr>
            <p:cNvPr id="616" name="Google Shape;616;p27"/>
            <p:cNvSpPr/>
            <p:nvPr/>
          </p:nvSpPr>
          <p:spPr>
            <a:xfrm>
              <a:off x="4145803" y="3081266"/>
              <a:ext cx="111" cy="491339"/>
            </a:xfrm>
            <a:custGeom>
              <a:avLst/>
              <a:gdLst/>
              <a:ahLst/>
              <a:cxnLst/>
              <a:rect l="l" t="t" r="r" b="b"/>
              <a:pathLst>
                <a:path w="1" h="4446" fill="none" extrusionOk="0">
                  <a:moveTo>
                    <a:pt x="1" y="4446"/>
                  </a:moveTo>
                  <a:lnTo>
                    <a:pt x="1" y="1"/>
                  </a:lnTo>
                </a:path>
              </a:pathLst>
            </a:custGeom>
            <a:noFill/>
            <a:ln w="9525" cap="rnd" cmpd="sng">
              <a:solidFill>
                <a:schemeClr val="accent5"/>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4093641"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3703089"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txBox="1"/>
            <p:nvPr/>
          </p:nvSpPr>
          <p:spPr>
            <a:xfrm>
              <a:off x="360626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Stage 4</a:t>
              </a:r>
              <a:endParaRPr sz="1800" b="1">
                <a:solidFill>
                  <a:schemeClr val="accent5"/>
                </a:solidFill>
                <a:latin typeface="Fira Sans Extra Condensed"/>
                <a:ea typeface="Fira Sans Extra Condensed"/>
                <a:cs typeface="Fira Sans Extra Condensed"/>
                <a:sym typeface="Fira Sans Extra Condensed"/>
              </a:endParaRPr>
            </a:p>
          </p:txBody>
        </p:sp>
        <p:sp>
          <p:nvSpPr>
            <p:cNvPr id="620" name="Google Shape;620;p27"/>
            <p:cNvSpPr txBox="1"/>
            <p:nvPr/>
          </p:nvSpPr>
          <p:spPr>
            <a:xfrm>
              <a:off x="3312512" y="40710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Prune the tree to make it smaller (cp=0.0024)</a:t>
              </a:r>
              <a:endParaRPr sz="1200">
                <a:latin typeface="Roboto"/>
                <a:ea typeface="Roboto"/>
                <a:cs typeface="Roboto"/>
                <a:sym typeface="Roboto"/>
              </a:endParaRPr>
            </a:p>
          </p:txBody>
        </p:sp>
      </p:grpSp>
      <p:grpSp>
        <p:nvGrpSpPr>
          <p:cNvPr id="621" name="Google Shape;621;p27"/>
          <p:cNvGrpSpPr/>
          <p:nvPr/>
        </p:nvGrpSpPr>
        <p:grpSpPr>
          <a:xfrm>
            <a:off x="5679250" y="1388550"/>
            <a:ext cx="1819800" cy="1692828"/>
            <a:chOff x="4231450" y="1388550"/>
            <a:chExt cx="1819800" cy="1692828"/>
          </a:xfrm>
        </p:grpSpPr>
        <p:sp>
          <p:nvSpPr>
            <p:cNvPr id="622" name="Google Shape;622;p27"/>
            <p:cNvSpPr/>
            <p:nvPr/>
          </p:nvSpPr>
          <p:spPr>
            <a:xfrm>
              <a:off x="4997967" y="2266793"/>
              <a:ext cx="111" cy="491449"/>
            </a:xfrm>
            <a:custGeom>
              <a:avLst/>
              <a:gdLst/>
              <a:ahLst/>
              <a:cxnLst/>
              <a:rect l="l" t="t" r="r" b="b"/>
              <a:pathLst>
                <a:path w="1" h="4447" fill="none" extrusionOk="0">
                  <a:moveTo>
                    <a:pt x="1" y="1"/>
                  </a:moveTo>
                  <a:lnTo>
                    <a:pt x="1" y="4446"/>
                  </a:lnTo>
                </a:path>
              </a:pathLst>
            </a:custGeom>
            <a:noFill/>
            <a:ln w="9525" cap="rnd" cmpd="sng">
              <a:solidFill>
                <a:schemeClr val="accent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4945805"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6" y="734"/>
                    <a:pt x="946" y="473"/>
                  </a:cubicBezTo>
                  <a:cubicBezTo>
                    <a:pt x="946" y="212"/>
                    <a:pt x="734" y="1"/>
                    <a:pt x="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4588628"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txBox="1"/>
            <p:nvPr/>
          </p:nvSpPr>
          <p:spPr>
            <a:xfrm>
              <a:off x="4491773"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Stage 5</a:t>
              </a:r>
              <a:endParaRPr sz="1800" b="1">
                <a:solidFill>
                  <a:schemeClr val="accent2"/>
                </a:solidFill>
                <a:latin typeface="Fira Sans Extra Condensed"/>
                <a:ea typeface="Fira Sans Extra Condensed"/>
                <a:cs typeface="Fira Sans Extra Condensed"/>
                <a:sym typeface="Fira Sans Extra Condensed"/>
              </a:endParaRPr>
            </a:p>
          </p:txBody>
        </p:sp>
        <p:sp>
          <p:nvSpPr>
            <p:cNvPr id="626" name="Google Shape;626;p27"/>
            <p:cNvSpPr txBox="1"/>
            <p:nvPr/>
          </p:nvSpPr>
          <p:spPr>
            <a:xfrm>
              <a:off x="4231450" y="1645650"/>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Accuracy:  83.7%</a:t>
              </a:r>
              <a:endParaRPr sz="1200">
                <a:solidFill>
                  <a:schemeClr val="dk1"/>
                </a:solidFill>
                <a:latin typeface="Roboto"/>
                <a:ea typeface="Roboto"/>
                <a:cs typeface="Roboto"/>
                <a:sym typeface="Roboto"/>
              </a:endParaRPr>
            </a:p>
            <a:p>
              <a:pPr marL="0" lvl="0" indent="0" algn="ctr" rtl="0">
                <a:spcBef>
                  <a:spcPts val="0"/>
                </a:spcBef>
                <a:spcAft>
                  <a:spcPts val="0"/>
                </a:spcAft>
                <a:buNone/>
              </a:pPr>
              <a:r>
                <a:rPr lang="en-GB" sz="1200">
                  <a:solidFill>
                    <a:schemeClr val="dk1"/>
                  </a:solidFill>
                  <a:latin typeface="Roboto"/>
                  <a:ea typeface="Roboto"/>
                  <a:cs typeface="Roboto"/>
                  <a:sym typeface="Roboto"/>
                </a:rPr>
                <a:t>Sensitivity: 86.5%</a:t>
              </a:r>
              <a:endParaRPr sz="1200">
                <a:latin typeface="Roboto"/>
                <a:ea typeface="Roboto"/>
                <a:cs typeface="Roboto"/>
                <a:sym typeface="Roboto"/>
              </a:endParaRPr>
            </a:p>
          </p:txBody>
        </p:sp>
      </p:grpSp>
      <p:sp>
        <p:nvSpPr>
          <p:cNvPr id="627" name="Google Shape;627;p27"/>
          <p:cNvSpPr txBox="1"/>
          <p:nvPr/>
        </p:nvSpPr>
        <p:spPr>
          <a:xfrm>
            <a:off x="7240025" y="127025"/>
            <a:ext cx="1904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16</a:t>
            </a:fld>
            <a:endParaRPr/>
          </a:p>
        </p:txBody>
      </p:sp>
      <p:sp>
        <p:nvSpPr>
          <p:cNvPr id="633" name="Google Shape;633;p28"/>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Modelling: Random Forest</a:t>
            </a:r>
            <a:endParaRPr/>
          </a:p>
        </p:txBody>
      </p:sp>
      <p:grpSp>
        <p:nvGrpSpPr>
          <p:cNvPr id="634" name="Google Shape;634;p28"/>
          <p:cNvGrpSpPr/>
          <p:nvPr/>
        </p:nvGrpSpPr>
        <p:grpSpPr>
          <a:xfrm>
            <a:off x="689225" y="1388550"/>
            <a:ext cx="1599900" cy="1692828"/>
            <a:chOff x="689225" y="1388550"/>
            <a:chExt cx="1599900" cy="1692828"/>
          </a:xfrm>
        </p:grpSpPr>
        <p:sp>
          <p:nvSpPr>
            <p:cNvPr id="635" name="Google Shape;635;p28"/>
            <p:cNvSpPr/>
            <p:nvPr/>
          </p:nvSpPr>
          <p:spPr>
            <a:xfrm>
              <a:off x="1489095" y="2266793"/>
              <a:ext cx="111" cy="491449"/>
            </a:xfrm>
            <a:custGeom>
              <a:avLst/>
              <a:gdLst/>
              <a:ahLst/>
              <a:cxnLst/>
              <a:rect l="l" t="t" r="r" b="b"/>
              <a:pathLst>
                <a:path w="1" h="4447" fill="none" extrusionOk="0">
                  <a:moveTo>
                    <a:pt x="1" y="1"/>
                  </a:moveTo>
                  <a:lnTo>
                    <a:pt x="1" y="4446"/>
                  </a:lnTo>
                </a:path>
              </a:pathLst>
            </a:custGeom>
            <a:noFill/>
            <a:ln w="9525" cap="rnd" cmpd="sng">
              <a:solidFill>
                <a:schemeClr val="accent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8"/>
            <p:cNvSpPr/>
            <p:nvPr/>
          </p:nvSpPr>
          <p:spPr>
            <a:xfrm>
              <a:off x="143687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8"/>
            <p:cNvSpPr/>
            <p:nvPr/>
          </p:nvSpPr>
          <p:spPr>
            <a:xfrm>
              <a:off x="1046362"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8"/>
            <p:cNvSpPr txBox="1"/>
            <p:nvPr/>
          </p:nvSpPr>
          <p:spPr>
            <a:xfrm>
              <a:off x="949450"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Stage 1</a:t>
              </a:r>
              <a:endParaRPr sz="1800" b="1">
                <a:solidFill>
                  <a:schemeClr val="accent1"/>
                </a:solidFill>
                <a:latin typeface="Fira Sans Extra Condensed"/>
                <a:ea typeface="Fira Sans Extra Condensed"/>
                <a:cs typeface="Fira Sans Extra Condensed"/>
                <a:sym typeface="Fira Sans Extra Condensed"/>
              </a:endParaRPr>
            </a:p>
          </p:txBody>
        </p:sp>
        <p:sp>
          <p:nvSpPr>
            <p:cNvPr id="639" name="Google Shape;639;p28"/>
            <p:cNvSpPr txBox="1"/>
            <p:nvPr/>
          </p:nvSpPr>
          <p:spPr>
            <a:xfrm>
              <a:off x="689225"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Train on 2 Seperate Train sets</a:t>
              </a:r>
              <a:endParaRPr sz="1200">
                <a:latin typeface="Roboto"/>
                <a:ea typeface="Roboto"/>
                <a:cs typeface="Roboto"/>
                <a:sym typeface="Roboto"/>
              </a:endParaRPr>
            </a:p>
          </p:txBody>
        </p:sp>
      </p:grpSp>
      <p:grpSp>
        <p:nvGrpSpPr>
          <p:cNvPr id="640" name="Google Shape;640;p28"/>
          <p:cNvGrpSpPr/>
          <p:nvPr/>
        </p:nvGrpSpPr>
        <p:grpSpPr>
          <a:xfrm>
            <a:off x="1541375" y="2758129"/>
            <a:ext cx="1599900" cy="1905096"/>
            <a:chOff x="1541375" y="2758129"/>
            <a:chExt cx="1599900" cy="1905096"/>
          </a:xfrm>
        </p:grpSpPr>
        <p:sp>
          <p:nvSpPr>
            <p:cNvPr id="641" name="Google Shape;641;p28"/>
            <p:cNvSpPr/>
            <p:nvPr/>
          </p:nvSpPr>
          <p:spPr>
            <a:xfrm>
              <a:off x="1931901"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5" y="2779"/>
                    <a:pt x="7745" y="2599"/>
                  </a:cubicBezTo>
                  <a:lnTo>
                    <a:pt x="7745" y="1764"/>
                  </a:lnTo>
                  <a:lnTo>
                    <a:pt x="8013" y="1462"/>
                  </a:lnTo>
                  <a:lnTo>
                    <a:pt x="7745" y="1160"/>
                  </a:lnTo>
                  <a:lnTo>
                    <a:pt x="7745" y="325"/>
                  </a:lnTo>
                  <a:cubicBezTo>
                    <a:pt x="7745" y="145"/>
                    <a:pt x="7617" y="0"/>
                    <a:pt x="7456"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8"/>
            <p:cNvSpPr/>
            <p:nvPr/>
          </p:nvSpPr>
          <p:spPr>
            <a:xfrm>
              <a:off x="2341240" y="3081266"/>
              <a:ext cx="111" cy="491339"/>
            </a:xfrm>
            <a:custGeom>
              <a:avLst/>
              <a:gdLst/>
              <a:ahLst/>
              <a:cxnLst/>
              <a:rect l="l" t="t" r="r" b="b"/>
              <a:pathLst>
                <a:path w="1" h="4446" fill="none" extrusionOk="0">
                  <a:moveTo>
                    <a:pt x="1" y="4446"/>
                  </a:moveTo>
                  <a:lnTo>
                    <a:pt x="1" y="1"/>
                  </a:lnTo>
                </a:path>
              </a:pathLst>
            </a:custGeom>
            <a:noFill/>
            <a:ln w="9525" cap="rnd" cmpd="sng">
              <a:solidFill>
                <a:srgbClr val="97E3BA"/>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8"/>
            <p:cNvSpPr/>
            <p:nvPr/>
          </p:nvSpPr>
          <p:spPr>
            <a:xfrm>
              <a:off x="2289078"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8"/>
            <p:cNvSpPr txBox="1"/>
            <p:nvPr/>
          </p:nvSpPr>
          <p:spPr>
            <a:xfrm>
              <a:off x="180167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97E3BA"/>
                  </a:solidFill>
                  <a:latin typeface="Fira Sans Extra Condensed"/>
                  <a:ea typeface="Fira Sans Extra Condensed"/>
                  <a:cs typeface="Fira Sans Extra Condensed"/>
                  <a:sym typeface="Fira Sans Extra Condensed"/>
                </a:rPr>
                <a:t>Stage 2</a:t>
              </a:r>
              <a:endParaRPr sz="1800" b="1">
                <a:solidFill>
                  <a:srgbClr val="97E3BA"/>
                </a:solidFill>
                <a:latin typeface="Fira Sans Extra Condensed"/>
                <a:ea typeface="Fira Sans Extra Condensed"/>
                <a:cs typeface="Fira Sans Extra Condensed"/>
                <a:sym typeface="Fira Sans Extra Condensed"/>
              </a:endParaRPr>
            </a:p>
          </p:txBody>
        </p:sp>
        <p:sp>
          <p:nvSpPr>
            <p:cNvPr id="645" name="Google Shape;645;p28"/>
            <p:cNvSpPr txBox="1"/>
            <p:nvPr/>
          </p:nvSpPr>
          <p:spPr>
            <a:xfrm>
              <a:off x="1541375" y="3994825"/>
              <a:ext cx="1599900" cy="66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1. Use train set from dataset created by team</a:t>
              </a:r>
              <a:endParaRPr sz="1200">
                <a:latin typeface="Roboto"/>
                <a:ea typeface="Roboto"/>
                <a:cs typeface="Roboto"/>
                <a:sym typeface="Roboto"/>
              </a:endParaRPr>
            </a:p>
          </p:txBody>
        </p:sp>
      </p:grpSp>
      <p:grpSp>
        <p:nvGrpSpPr>
          <p:cNvPr id="646" name="Google Shape;646;p28"/>
          <p:cNvGrpSpPr/>
          <p:nvPr/>
        </p:nvGrpSpPr>
        <p:grpSpPr>
          <a:xfrm>
            <a:off x="6854800" y="2758129"/>
            <a:ext cx="1599900" cy="1684596"/>
            <a:chOff x="6854800" y="2758129"/>
            <a:chExt cx="1599900" cy="1684596"/>
          </a:xfrm>
        </p:grpSpPr>
        <p:sp>
          <p:nvSpPr>
            <p:cNvPr id="647" name="Google Shape;647;p28"/>
            <p:cNvSpPr/>
            <p:nvPr/>
          </p:nvSpPr>
          <p:spPr>
            <a:xfrm>
              <a:off x="7654694" y="3081266"/>
              <a:ext cx="111" cy="491339"/>
            </a:xfrm>
            <a:custGeom>
              <a:avLst/>
              <a:gdLst/>
              <a:ahLst/>
              <a:cxnLst/>
              <a:rect l="l" t="t" r="r" b="b"/>
              <a:pathLst>
                <a:path w="1" h="4446" fill="none" extrusionOk="0">
                  <a:moveTo>
                    <a:pt x="1" y="4446"/>
                  </a:moveTo>
                  <a:lnTo>
                    <a:pt x="1" y="1"/>
                  </a:lnTo>
                </a:path>
              </a:pathLst>
            </a:custGeom>
            <a:noFill/>
            <a:ln w="9525" cap="rnd" cmpd="sng">
              <a:solidFill>
                <a:schemeClr val="accent6"/>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8"/>
            <p:cNvSpPr/>
            <p:nvPr/>
          </p:nvSpPr>
          <p:spPr>
            <a:xfrm>
              <a:off x="7602532"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6" y="734"/>
                    <a:pt x="946" y="473"/>
                  </a:cubicBezTo>
                  <a:cubicBezTo>
                    <a:pt x="946" y="212"/>
                    <a:pt x="734" y="0"/>
                    <a:pt x="4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8"/>
            <p:cNvSpPr/>
            <p:nvPr/>
          </p:nvSpPr>
          <p:spPr>
            <a:xfrm>
              <a:off x="7245355"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8"/>
            <p:cNvSpPr txBox="1"/>
            <p:nvPr/>
          </p:nvSpPr>
          <p:spPr>
            <a:xfrm>
              <a:off x="7115109"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6"/>
                  </a:solidFill>
                  <a:latin typeface="Fira Sans Extra Condensed"/>
                  <a:ea typeface="Fira Sans Extra Condensed"/>
                  <a:cs typeface="Fira Sans Extra Condensed"/>
                  <a:sym typeface="Fira Sans Extra Condensed"/>
                </a:rPr>
                <a:t>Stage 8</a:t>
              </a:r>
              <a:endParaRPr sz="1800" b="1">
                <a:solidFill>
                  <a:schemeClr val="accent6"/>
                </a:solidFill>
                <a:latin typeface="Fira Sans Extra Condensed"/>
                <a:ea typeface="Fira Sans Extra Condensed"/>
                <a:cs typeface="Fira Sans Extra Condensed"/>
                <a:sym typeface="Fira Sans Extra Condensed"/>
              </a:endParaRPr>
            </a:p>
          </p:txBody>
        </p:sp>
        <p:sp>
          <p:nvSpPr>
            <p:cNvPr id="651" name="Google Shape;651;p28"/>
            <p:cNvSpPr txBox="1"/>
            <p:nvPr/>
          </p:nvSpPr>
          <p:spPr>
            <a:xfrm>
              <a:off x="6854800"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Accuracy:  85.8%</a:t>
              </a:r>
              <a:endParaRPr sz="1200">
                <a:solidFill>
                  <a:schemeClr val="dk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Sensitivity: 88.7%</a:t>
              </a:r>
              <a:endParaRPr sz="1200">
                <a:latin typeface="Roboto"/>
                <a:ea typeface="Roboto"/>
                <a:cs typeface="Roboto"/>
                <a:sym typeface="Roboto"/>
              </a:endParaRPr>
            </a:p>
          </p:txBody>
        </p:sp>
      </p:grpSp>
      <p:grpSp>
        <p:nvGrpSpPr>
          <p:cNvPr id="652" name="Google Shape;652;p28"/>
          <p:cNvGrpSpPr/>
          <p:nvPr/>
        </p:nvGrpSpPr>
        <p:grpSpPr>
          <a:xfrm>
            <a:off x="2460338" y="1388550"/>
            <a:ext cx="1599900" cy="1692828"/>
            <a:chOff x="2460338" y="1388550"/>
            <a:chExt cx="1599900" cy="1692828"/>
          </a:xfrm>
        </p:grpSpPr>
        <p:sp>
          <p:nvSpPr>
            <p:cNvPr id="653" name="Google Shape;653;p28"/>
            <p:cNvSpPr/>
            <p:nvPr/>
          </p:nvSpPr>
          <p:spPr>
            <a:xfrm>
              <a:off x="3260264" y="2266793"/>
              <a:ext cx="111" cy="491449"/>
            </a:xfrm>
            <a:custGeom>
              <a:avLst/>
              <a:gdLst/>
              <a:ahLst/>
              <a:cxnLst/>
              <a:rect l="l" t="t" r="r" b="b"/>
              <a:pathLst>
                <a:path w="1" h="4447" fill="none" extrusionOk="0">
                  <a:moveTo>
                    <a:pt x="0" y="1"/>
                  </a:moveTo>
                  <a:lnTo>
                    <a:pt x="0" y="4446"/>
                  </a:lnTo>
                </a:path>
              </a:pathLst>
            </a:custGeom>
            <a:noFill/>
            <a:ln w="9525" cap="rnd" cmpd="sng">
              <a:solidFill>
                <a:schemeClr val="accent3"/>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8"/>
            <p:cNvSpPr/>
            <p:nvPr/>
          </p:nvSpPr>
          <p:spPr>
            <a:xfrm>
              <a:off x="3207992" y="2184351"/>
              <a:ext cx="104545" cy="104545"/>
            </a:xfrm>
            <a:custGeom>
              <a:avLst/>
              <a:gdLst/>
              <a:ahLst/>
              <a:cxnLst/>
              <a:rect l="l" t="t" r="r" b="b"/>
              <a:pathLst>
                <a:path w="946" h="946" extrusionOk="0">
                  <a:moveTo>
                    <a:pt x="473" y="1"/>
                  </a:moveTo>
                  <a:cubicBezTo>
                    <a:pt x="212" y="1"/>
                    <a:pt x="1" y="212"/>
                    <a:pt x="1" y="473"/>
                  </a:cubicBezTo>
                  <a:cubicBezTo>
                    <a:pt x="1" y="734"/>
                    <a:pt x="212" y="946"/>
                    <a:pt x="473" y="946"/>
                  </a:cubicBezTo>
                  <a:cubicBezTo>
                    <a:pt x="734" y="946"/>
                    <a:pt x="946" y="734"/>
                    <a:pt x="946" y="473"/>
                  </a:cubicBezTo>
                  <a:cubicBezTo>
                    <a:pt x="946" y="212"/>
                    <a:pt x="734" y="1"/>
                    <a:pt x="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8"/>
            <p:cNvSpPr/>
            <p:nvPr/>
          </p:nvSpPr>
          <p:spPr>
            <a:xfrm>
              <a:off x="2817550"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4" y="2779"/>
                    <a:pt x="7744" y="2599"/>
                  </a:cubicBezTo>
                  <a:lnTo>
                    <a:pt x="7744" y="1764"/>
                  </a:lnTo>
                  <a:lnTo>
                    <a:pt x="8013" y="1462"/>
                  </a:lnTo>
                  <a:lnTo>
                    <a:pt x="7744" y="1160"/>
                  </a:lnTo>
                  <a:lnTo>
                    <a:pt x="7744" y="325"/>
                  </a:lnTo>
                  <a:cubicBezTo>
                    <a:pt x="7744" y="145"/>
                    <a:pt x="7616" y="0"/>
                    <a:pt x="7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8"/>
            <p:cNvSpPr txBox="1"/>
            <p:nvPr/>
          </p:nvSpPr>
          <p:spPr>
            <a:xfrm>
              <a:off x="2720639"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Stage 3</a:t>
              </a:r>
              <a:endParaRPr sz="1800" b="1">
                <a:solidFill>
                  <a:schemeClr val="accent3"/>
                </a:solidFill>
                <a:latin typeface="Fira Sans Extra Condensed"/>
                <a:ea typeface="Fira Sans Extra Condensed"/>
                <a:cs typeface="Fira Sans Extra Condensed"/>
                <a:sym typeface="Fira Sans Extra Condensed"/>
              </a:endParaRPr>
            </a:p>
          </p:txBody>
        </p:sp>
        <p:sp>
          <p:nvSpPr>
            <p:cNvPr id="657" name="Google Shape;657;p28"/>
            <p:cNvSpPr txBox="1"/>
            <p:nvPr/>
          </p:nvSpPr>
          <p:spPr>
            <a:xfrm>
              <a:off x="2460338"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Accuracy:  85.7%</a:t>
              </a:r>
              <a:endParaRPr sz="1200">
                <a:solidFill>
                  <a:schemeClr val="dk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Sensitivity: 89.4%</a:t>
              </a:r>
              <a:endParaRPr sz="1200">
                <a:latin typeface="Roboto"/>
                <a:ea typeface="Roboto"/>
                <a:cs typeface="Roboto"/>
                <a:sym typeface="Roboto"/>
              </a:endParaRPr>
            </a:p>
          </p:txBody>
        </p:sp>
      </p:grpSp>
      <p:grpSp>
        <p:nvGrpSpPr>
          <p:cNvPr id="658" name="Google Shape;658;p28"/>
          <p:cNvGrpSpPr/>
          <p:nvPr/>
        </p:nvGrpSpPr>
        <p:grpSpPr>
          <a:xfrm>
            <a:off x="3312512" y="2758129"/>
            <a:ext cx="1599900" cy="1760796"/>
            <a:chOff x="3312512" y="2758129"/>
            <a:chExt cx="1599900" cy="1760796"/>
          </a:xfrm>
        </p:grpSpPr>
        <p:sp>
          <p:nvSpPr>
            <p:cNvPr id="659" name="Google Shape;659;p28"/>
            <p:cNvSpPr/>
            <p:nvPr/>
          </p:nvSpPr>
          <p:spPr>
            <a:xfrm>
              <a:off x="4145803" y="3081266"/>
              <a:ext cx="111" cy="491339"/>
            </a:xfrm>
            <a:custGeom>
              <a:avLst/>
              <a:gdLst/>
              <a:ahLst/>
              <a:cxnLst/>
              <a:rect l="l" t="t" r="r" b="b"/>
              <a:pathLst>
                <a:path w="1" h="4446" fill="none" extrusionOk="0">
                  <a:moveTo>
                    <a:pt x="1" y="4446"/>
                  </a:moveTo>
                  <a:lnTo>
                    <a:pt x="1" y="1"/>
                  </a:lnTo>
                </a:path>
              </a:pathLst>
            </a:custGeom>
            <a:noFill/>
            <a:ln w="9525" cap="rnd" cmpd="sng">
              <a:solidFill>
                <a:schemeClr val="accent5"/>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8"/>
            <p:cNvSpPr/>
            <p:nvPr/>
          </p:nvSpPr>
          <p:spPr>
            <a:xfrm>
              <a:off x="4093641"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8"/>
            <p:cNvSpPr/>
            <p:nvPr/>
          </p:nvSpPr>
          <p:spPr>
            <a:xfrm>
              <a:off x="3703089"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8"/>
            <p:cNvSpPr txBox="1"/>
            <p:nvPr/>
          </p:nvSpPr>
          <p:spPr>
            <a:xfrm>
              <a:off x="360626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Stage 4</a:t>
              </a:r>
              <a:endParaRPr sz="1800" b="1">
                <a:solidFill>
                  <a:schemeClr val="accent5"/>
                </a:solidFill>
                <a:latin typeface="Fira Sans Extra Condensed"/>
                <a:ea typeface="Fira Sans Extra Condensed"/>
                <a:cs typeface="Fira Sans Extra Condensed"/>
                <a:sym typeface="Fira Sans Extra Condensed"/>
              </a:endParaRPr>
            </a:p>
          </p:txBody>
        </p:sp>
        <p:sp>
          <p:nvSpPr>
            <p:cNvPr id="663" name="Google Shape;663;p28"/>
            <p:cNvSpPr txBox="1"/>
            <p:nvPr/>
          </p:nvSpPr>
          <p:spPr>
            <a:xfrm>
              <a:off x="3312512" y="40710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2. Use train set from rfImpute function</a:t>
              </a:r>
              <a:endParaRPr sz="1200">
                <a:solidFill>
                  <a:schemeClr val="dk1"/>
                </a:solidFill>
                <a:latin typeface="Roboto"/>
                <a:ea typeface="Roboto"/>
                <a:cs typeface="Roboto"/>
                <a:sym typeface="Roboto"/>
              </a:endParaRPr>
            </a:p>
            <a:p>
              <a:pPr marL="0" lvl="0" indent="0" algn="ctr" rtl="0">
                <a:spcBef>
                  <a:spcPts val="0"/>
                </a:spcBef>
                <a:spcAft>
                  <a:spcPts val="0"/>
                </a:spcAft>
                <a:buNone/>
              </a:pPr>
              <a:endParaRPr sz="1200">
                <a:latin typeface="Roboto"/>
                <a:ea typeface="Roboto"/>
                <a:cs typeface="Roboto"/>
                <a:sym typeface="Roboto"/>
              </a:endParaRPr>
            </a:p>
          </p:txBody>
        </p:sp>
      </p:grpSp>
      <p:grpSp>
        <p:nvGrpSpPr>
          <p:cNvPr id="664" name="Google Shape;664;p28"/>
          <p:cNvGrpSpPr/>
          <p:nvPr/>
        </p:nvGrpSpPr>
        <p:grpSpPr>
          <a:xfrm>
            <a:off x="5830650" y="1236150"/>
            <a:ext cx="1944000" cy="1845228"/>
            <a:chOff x="5830650" y="1236150"/>
            <a:chExt cx="1944000" cy="1845228"/>
          </a:xfrm>
        </p:grpSpPr>
        <p:sp>
          <p:nvSpPr>
            <p:cNvPr id="665" name="Google Shape;665;p28"/>
            <p:cNvSpPr/>
            <p:nvPr/>
          </p:nvSpPr>
          <p:spPr>
            <a:xfrm>
              <a:off x="6802530" y="2266793"/>
              <a:ext cx="111" cy="491449"/>
            </a:xfrm>
            <a:custGeom>
              <a:avLst/>
              <a:gdLst/>
              <a:ahLst/>
              <a:cxnLst/>
              <a:rect l="l" t="t" r="r" b="b"/>
              <a:pathLst>
                <a:path w="1" h="4447" fill="none" extrusionOk="0">
                  <a:moveTo>
                    <a:pt x="1" y="1"/>
                  </a:moveTo>
                  <a:lnTo>
                    <a:pt x="1" y="4446"/>
                  </a:lnTo>
                </a:path>
              </a:pathLst>
            </a:custGeom>
            <a:noFill/>
            <a:ln w="9525" cap="rnd" cmpd="sng">
              <a:solidFill>
                <a:schemeClr val="accent4"/>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8"/>
            <p:cNvSpPr/>
            <p:nvPr/>
          </p:nvSpPr>
          <p:spPr>
            <a:xfrm>
              <a:off x="675036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8"/>
            <p:cNvSpPr/>
            <p:nvPr/>
          </p:nvSpPr>
          <p:spPr>
            <a:xfrm>
              <a:off x="6359816"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6" y="2925"/>
                    <a:pt x="7746" y="2779"/>
                    <a:pt x="7746" y="2599"/>
                  </a:cubicBezTo>
                  <a:lnTo>
                    <a:pt x="7746" y="1764"/>
                  </a:lnTo>
                  <a:lnTo>
                    <a:pt x="8014" y="1462"/>
                  </a:lnTo>
                  <a:lnTo>
                    <a:pt x="7746" y="1160"/>
                  </a:lnTo>
                  <a:lnTo>
                    <a:pt x="7746" y="325"/>
                  </a:lnTo>
                  <a:cubicBezTo>
                    <a:pt x="7746" y="145"/>
                    <a:pt x="7616" y="0"/>
                    <a:pt x="7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8"/>
            <p:cNvSpPr txBox="1"/>
            <p:nvPr/>
          </p:nvSpPr>
          <p:spPr>
            <a:xfrm>
              <a:off x="6262945" y="12361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Stage 7</a:t>
              </a:r>
              <a:endParaRPr sz="1800" b="1">
                <a:solidFill>
                  <a:schemeClr val="accent4"/>
                </a:solidFill>
                <a:latin typeface="Fira Sans Extra Condensed"/>
                <a:ea typeface="Fira Sans Extra Condensed"/>
                <a:cs typeface="Fira Sans Extra Condensed"/>
                <a:sym typeface="Fira Sans Extra Condensed"/>
              </a:endParaRPr>
            </a:p>
          </p:txBody>
        </p:sp>
        <p:sp>
          <p:nvSpPr>
            <p:cNvPr id="669" name="Google Shape;669;p28"/>
            <p:cNvSpPr txBox="1"/>
            <p:nvPr/>
          </p:nvSpPr>
          <p:spPr>
            <a:xfrm>
              <a:off x="5830650" y="1651875"/>
              <a:ext cx="1944000" cy="447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200">
                  <a:solidFill>
                    <a:schemeClr val="dk1"/>
                  </a:solidFill>
                  <a:latin typeface="Roboto"/>
                  <a:ea typeface="Roboto"/>
                  <a:cs typeface="Roboto"/>
                  <a:sym typeface="Roboto"/>
                </a:rPr>
                <a:t>Tune random forest of 500 trees with mtry=10 and 10 fold CV</a:t>
              </a:r>
              <a:endParaRPr sz="1200">
                <a:latin typeface="Roboto"/>
                <a:ea typeface="Roboto"/>
                <a:cs typeface="Roboto"/>
                <a:sym typeface="Roboto"/>
              </a:endParaRPr>
            </a:p>
          </p:txBody>
        </p:sp>
      </p:grpSp>
      <p:grpSp>
        <p:nvGrpSpPr>
          <p:cNvPr id="670" name="Google Shape;670;p28"/>
          <p:cNvGrpSpPr/>
          <p:nvPr/>
        </p:nvGrpSpPr>
        <p:grpSpPr>
          <a:xfrm>
            <a:off x="5083663" y="2758129"/>
            <a:ext cx="1599900" cy="1684596"/>
            <a:chOff x="5083663" y="2758129"/>
            <a:chExt cx="1599900" cy="1684596"/>
          </a:xfrm>
        </p:grpSpPr>
        <p:sp>
          <p:nvSpPr>
            <p:cNvPr id="671" name="Google Shape;671;p28"/>
            <p:cNvSpPr/>
            <p:nvPr/>
          </p:nvSpPr>
          <p:spPr>
            <a:xfrm>
              <a:off x="5883616" y="3081266"/>
              <a:ext cx="111" cy="491339"/>
            </a:xfrm>
            <a:custGeom>
              <a:avLst/>
              <a:gdLst/>
              <a:ahLst/>
              <a:cxnLst/>
              <a:rect l="l" t="t" r="r" b="b"/>
              <a:pathLst>
                <a:path w="1" h="4446" fill="none" extrusionOk="0">
                  <a:moveTo>
                    <a:pt x="0" y="4446"/>
                  </a:moveTo>
                  <a:lnTo>
                    <a:pt x="0" y="1"/>
                  </a:lnTo>
                </a:path>
              </a:pathLst>
            </a:custGeom>
            <a:noFill/>
            <a:ln w="9525" cap="rnd" cmpd="sng">
              <a:solidFill>
                <a:srgbClr val="024668"/>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a:off x="5831344" y="3550500"/>
              <a:ext cx="104545" cy="104545"/>
            </a:xfrm>
            <a:custGeom>
              <a:avLst/>
              <a:gdLst/>
              <a:ahLst/>
              <a:cxnLst/>
              <a:rect l="l" t="t" r="r" b="b"/>
              <a:pathLst>
                <a:path w="946" h="946" extrusionOk="0">
                  <a:moveTo>
                    <a:pt x="473" y="0"/>
                  </a:moveTo>
                  <a:cubicBezTo>
                    <a:pt x="212" y="0"/>
                    <a:pt x="1" y="212"/>
                    <a:pt x="1" y="473"/>
                  </a:cubicBezTo>
                  <a:cubicBezTo>
                    <a:pt x="1" y="734"/>
                    <a:pt x="212" y="945"/>
                    <a:pt x="473" y="945"/>
                  </a:cubicBezTo>
                  <a:cubicBezTo>
                    <a:pt x="734" y="945"/>
                    <a:pt x="946" y="734"/>
                    <a:pt x="946" y="473"/>
                  </a:cubicBezTo>
                  <a:cubicBezTo>
                    <a:pt x="946" y="212"/>
                    <a:pt x="734" y="0"/>
                    <a:pt x="473"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8"/>
            <p:cNvSpPr/>
            <p:nvPr/>
          </p:nvSpPr>
          <p:spPr>
            <a:xfrm>
              <a:off x="5474277"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8"/>
            <p:cNvSpPr txBox="1"/>
            <p:nvPr/>
          </p:nvSpPr>
          <p:spPr>
            <a:xfrm>
              <a:off x="5343982"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024668"/>
                  </a:solidFill>
                  <a:latin typeface="Fira Sans Extra Condensed"/>
                  <a:ea typeface="Fira Sans Extra Condensed"/>
                  <a:cs typeface="Fira Sans Extra Condensed"/>
                  <a:sym typeface="Fira Sans Extra Condensed"/>
                </a:rPr>
                <a:t>Stage 6</a:t>
              </a:r>
              <a:endParaRPr sz="1800" b="1">
                <a:solidFill>
                  <a:srgbClr val="024668"/>
                </a:solidFill>
                <a:latin typeface="Fira Sans Extra Condensed"/>
                <a:ea typeface="Fira Sans Extra Condensed"/>
                <a:cs typeface="Fira Sans Extra Condensed"/>
                <a:sym typeface="Fira Sans Extra Condensed"/>
              </a:endParaRPr>
            </a:p>
          </p:txBody>
        </p:sp>
        <p:sp>
          <p:nvSpPr>
            <p:cNvPr id="675" name="Google Shape;675;p28"/>
            <p:cNvSpPr txBox="1"/>
            <p:nvPr/>
          </p:nvSpPr>
          <p:spPr>
            <a:xfrm>
              <a:off x="5083663"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Use dataset created by team</a:t>
              </a:r>
              <a:endParaRPr sz="1200">
                <a:latin typeface="Roboto"/>
                <a:ea typeface="Roboto"/>
                <a:cs typeface="Roboto"/>
                <a:sym typeface="Roboto"/>
              </a:endParaRPr>
            </a:p>
          </p:txBody>
        </p:sp>
      </p:grpSp>
      <p:grpSp>
        <p:nvGrpSpPr>
          <p:cNvPr id="676" name="Google Shape;676;p28"/>
          <p:cNvGrpSpPr/>
          <p:nvPr/>
        </p:nvGrpSpPr>
        <p:grpSpPr>
          <a:xfrm>
            <a:off x="4231450" y="1388550"/>
            <a:ext cx="1819800" cy="1692828"/>
            <a:chOff x="4231450" y="1388550"/>
            <a:chExt cx="1819800" cy="1692828"/>
          </a:xfrm>
        </p:grpSpPr>
        <p:sp>
          <p:nvSpPr>
            <p:cNvPr id="677" name="Google Shape;677;p28"/>
            <p:cNvSpPr/>
            <p:nvPr/>
          </p:nvSpPr>
          <p:spPr>
            <a:xfrm>
              <a:off x="4997967" y="2266793"/>
              <a:ext cx="111" cy="491449"/>
            </a:xfrm>
            <a:custGeom>
              <a:avLst/>
              <a:gdLst/>
              <a:ahLst/>
              <a:cxnLst/>
              <a:rect l="l" t="t" r="r" b="b"/>
              <a:pathLst>
                <a:path w="1" h="4447" fill="none" extrusionOk="0">
                  <a:moveTo>
                    <a:pt x="1" y="1"/>
                  </a:moveTo>
                  <a:lnTo>
                    <a:pt x="1" y="4446"/>
                  </a:lnTo>
                </a:path>
              </a:pathLst>
            </a:custGeom>
            <a:noFill/>
            <a:ln w="9525" cap="rnd" cmpd="sng">
              <a:solidFill>
                <a:schemeClr val="accent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8"/>
            <p:cNvSpPr/>
            <p:nvPr/>
          </p:nvSpPr>
          <p:spPr>
            <a:xfrm>
              <a:off x="4945805"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6" y="734"/>
                    <a:pt x="946" y="473"/>
                  </a:cubicBezTo>
                  <a:cubicBezTo>
                    <a:pt x="946" y="212"/>
                    <a:pt x="734" y="1"/>
                    <a:pt x="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8"/>
            <p:cNvSpPr/>
            <p:nvPr/>
          </p:nvSpPr>
          <p:spPr>
            <a:xfrm>
              <a:off x="4588628"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8"/>
            <p:cNvSpPr txBox="1"/>
            <p:nvPr/>
          </p:nvSpPr>
          <p:spPr>
            <a:xfrm>
              <a:off x="4491773"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Stage 5</a:t>
              </a:r>
              <a:endParaRPr sz="1800" b="1">
                <a:solidFill>
                  <a:schemeClr val="accent2"/>
                </a:solidFill>
                <a:latin typeface="Fira Sans Extra Condensed"/>
                <a:ea typeface="Fira Sans Extra Condensed"/>
                <a:cs typeface="Fira Sans Extra Condensed"/>
                <a:sym typeface="Fira Sans Extra Condensed"/>
              </a:endParaRPr>
            </a:p>
          </p:txBody>
        </p:sp>
        <p:sp>
          <p:nvSpPr>
            <p:cNvPr id="681" name="Google Shape;681;p28"/>
            <p:cNvSpPr txBox="1"/>
            <p:nvPr/>
          </p:nvSpPr>
          <p:spPr>
            <a:xfrm>
              <a:off x="4231450" y="1645650"/>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Accuracy:  84.9%</a:t>
              </a:r>
              <a:endParaRPr sz="1200">
                <a:solidFill>
                  <a:schemeClr val="dk1"/>
                </a:solidFill>
                <a:latin typeface="Roboto"/>
                <a:ea typeface="Roboto"/>
                <a:cs typeface="Roboto"/>
                <a:sym typeface="Roboto"/>
              </a:endParaRPr>
            </a:p>
            <a:p>
              <a:pPr marL="0" lvl="0" indent="0" algn="ctr" rtl="0">
                <a:spcBef>
                  <a:spcPts val="0"/>
                </a:spcBef>
                <a:spcAft>
                  <a:spcPts val="0"/>
                </a:spcAft>
                <a:buNone/>
              </a:pPr>
              <a:r>
                <a:rPr lang="en-GB" sz="1200">
                  <a:solidFill>
                    <a:schemeClr val="dk1"/>
                  </a:solidFill>
                  <a:latin typeface="Roboto"/>
                  <a:ea typeface="Roboto"/>
                  <a:cs typeface="Roboto"/>
                  <a:sym typeface="Roboto"/>
                </a:rPr>
                <a:t>Sensitivity: 88.4%</a:t>
              </a:r>
              <a:endParaRPr sz="1200">
                <a:latin typeface="Roboto"/>
                <a:ea typeface="Roboto"/>
                <a:cs typeface="Roboto"/>
                <a:sym typeface="Roboto"/>
              </a:endParaRPr>
            </a:p>
          </p:txBody>
        </p:sp>
      </p:grpSp>
      <p:sp>
        <p:nvSpPr>
          <p:cNvPr id="682" name="Google Shape;682;p28"/>
          <p:cNvSpPr/>
          <p:nvPr/>
        </p:nvSpPr>
        <p:spPr>
          <a:xfrm>
            <a:off x="2258750" y="1199213"/>
            <a:ext cx="2003100" cy="13428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8"/>
          <p:cNvSpPr txBox="1"/>
          <p:nvPr/>
        </p:nvSpPr>
        <p:spPr>
          <a:xfrm>
            <a:off x="7240025" y="127025"/>
            <a:ext cx="1904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17</a:t>
            </a:fld>
            <a:endParaRPr/>
          </a:p>
        </p:txBody>
      </p:sp>
      <p:sp>
        <p:nvSpPr>
          <p:cNvPr id="689" name="Google Shape;689;p29"/>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Modelling: Neural Network</a:t>
            </a:r>
            <a:endParaRPr/>
          </a:p>
        </p:txBody>
      </p:sp>
      <p:grpSp>
        <p:nvGrpSpPr>
          <p:cNvPr id="690" name="Google Shape;690;p29"/>
          <p:cNvGrpSpPr/>
          <p:nvPr/>
        </p:nvGrpSpPr>
        <p:grpSpPr>
          <a:xfrm>
            <a:off x="1603625" y="1388550"/>
            <a:ext cx="1599900" cy="1692828"/>
            <a:chOff x="689225" y="1388550"/>
            <a:chExt cx="1599900" cy="1692828"/>
          </a:xfrm>
        </p:grpSpPr>
        <p:sp>
          <p:nvSpPr>
            <p:cNvPr id="691" name="Google Shape;691;p29"/>
            <p:cNvSpPr/>
            <p:nvPr/>
          </p:nvSpPr>
          <p:spPr>
            <a:xfrm>
              <a:off x="1489095" y="2266793"/>
              <a:ext cx="111" cy="491449"/>
            </a:xfrm>
            <a:custGeom>
              <a:avLst/>
              <a:gdLst/>
              <a:ahLst/>
              <a:cxnLst/>
              <a:rect l="l" t="t" r="r" b="b"/>
              <a:pathLst>
                <a:path w="1" h="4447" fill="none" extrusionOk="0">
                  <a:moveTo>
                    <a:pt x="1" y="1"/>
                  </a:moveTo>
                  <a:lnTo>
                    <a:pt x="1" y="4446"/>
                  </a:lnTo>
                </a:path>
              </a:pathLst>
            </a:custGeom>
            <a:noFill/>
            <a:ln w="9525" cap="rnd" cmpd="sng">
              <a:solidFill>
                <a:schemeClr val="accent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9"/>
            <p:cNvSpPr/>
            <p:nvPr/>
          </p:nvSpPr>
          <p:spPr>
            <a:xfrm>
              <a:off x="143687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9"/>
            <p:cNvSpPr/>
            <p:nvPr/>
          </p:nvSpPr>
          <p:spPr>
            <a:xfrm>
              <a:off x="1046362"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9"/>
            <p:cNvSpPr txBox="1"/>
            <p:nvPr/>
          </p:nvSpPr>
          <p:spPr>
            <a:xfrm>
              <a:off x="949450"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Stage 1</a:t>
              </a:r>
              <a:endParaRPr sz="1800" b="1">
                <a:solidFill>
                  <a:schemeClr val="accent1"/>
                </a:solidFill>
                <a:latin typeface="Fira Sans Extra Condensed"/>
                <a:ea typeface="Fira Sans Extra Condensed"/>
                <a:cs typeface="Fira Sans Extra Condensed"/>
                <a:sym typeface="Fira Sans Extra Condensed"/>
              </a:endParaRPr>
            </a:p>
          </p:txBody>
        </p:sp>
        <p:sp>
          <p:nvSpPr>
            <p:cNvPr id="695" name="Google Shape;695;p29"/>
            <p:cNvSpPr txBox="1"/>
            <p:nvPr/>
          </p:nvSpPr>
          <p:spPr>
            <a:xfrm>
              <a:off x="689225"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Train on Train set</a:t>
              </a:r>
              <a:endParaRPr sz="1200">
                <a:latin typeface="Roboto"/>
                <a:ea typeface="Roboto"/>
                <a:cs typeface="Roboto"/>
                <a:sym typeface="Roboto"/>
              </a:endParaRPr>
            </a:p>
          </p:txBody>
        </p:sp>
      </p:grpSp>
      <p:grpSp>
        <p:nvGrpSpPr>
          <p:cNvPr id="696" name="Google Shape;696;p29"/>
          <p:cNvGrpSpPr/>
          <p:nvPr/>
        </p:nvGrpSpPr>
        <p:grpSpPr>
          <a:xfrm>
            <a:off x="2455775" y="2758129"/>
            <a:ext cx="1599900" cy="1905096"/>
            <a:chOff x="1541375" y="2758129"/>
            <a:chExt cx="1599900" cy="1905096"/>
          </a:xfrm>
        </p:grpSpPr>
        <p:sp>
          <p:nvSpPr>
            <p:cNvPr id="697" name="Google Shape;697;p29"/>
            <p:cNvSpPr/>
            <p:nvPr/>
          </p:nvSpPr>
          <p:spPr>
            <a:xfrm>
              <a:off x="1931901"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5" y="2779"/>
                    <a:pt x="7745" y="2599"/>
                  </a:cubicBezTo>
                  <a:lnTo>
                    <a:pt x="7745" y="1764"/>
                  </a:lnTo>
                  <a:lnTo>
                    <a:pt x="8013" y="1462"/>
                  </a:lnTo>
                  <a:lnTo>
                    <a:pt x="7745" y="1160"/>
                  </a:lnTo>
                  <a:lnTo>
                    <a:pt x="7745" y="325"/>
                  </a:lnTo>
                  <a:cubicBezTo>
                    <a:pt x="7745" y="145"/>
                    <a:pt x="7617" y="0"/>
                    <a:pt x="7456"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9"/>
            <p:cNvSpPr/>
            <p:nvPr/>
          </p:nvSpPr>
          <p:spPr>
            <a:xfrm>
              <a:off x="2341240" y="3081266"/>
              <a:ext cx="111" cy="491339"/>
            </a:xfrm>
            <a:custGeom>
              <a:avLst/>
              <a:gdLst/>
              <a:ahLst/>
              <a:cxnLst/>
              <a:rect l="l" t="t" r="r" b="b"/>
              <a:pathLst>
                <a:path w="1" h="4446" fill="none" extrusionOk="0">
                  <a:moveTo>
                    <a:pt x="1" y="4446"/>
                  </a:moveTo>
                  <a:lnTo>
                    <a:pt x="1" y="1"/>
                  </a:lnTo>
                </a:path>
              </a:pathLst>
            </a:custGeom>
            <a:noFill/>
            <a:ln w="9525" cap="rnd" cmpd="sng">
              <a:solidFill>
                <a:srgbClr val="97E3BA"/>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9"/>
            <p:cNvSpPr/>
            <p:nvPr/>
          </p:nvSpPr>
          <p:spPr>
            <a:xfrm>
              <a:off x="2289078"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9"/>
            <p:cNvSpPr txBox="1"/>
            <p:nvPr/>
          </p:nvSpPr>
          <p:spPr>
            <a:xfrm>
              <a:off x="180167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97E3BA"/>
                  </a:solidFill>
                  <a:latin typeface="Fira Sans Extra Condensed"/>
                  <a:ea typeface="Fira Sans Extra Condensed"/>
                  <a:cs typeface="Fira Sans Extra Condensed"/>
                  <a:sym typeface="Fira Sans Extra Condensed"/>
                </a:rPr>
                <a:t>Stage 2</a:t>
              </a:r>
              <a:endParaRPr sz="1800" b="1">
                <a:solidFill>
                  <a:srgbClr val="97E3BA"/>
                </a:solidFill>
                <a:latin typeface="Fira Sans Extra Condensed"/>
                <a:ea typeface="Fira Sans Extra Condensed"/>
                <a:cs typeface="Fira Sans Extra Condensed"/>
                <a:sym typeface="Fira Sans Extra Condensed"/>
              </a:endParaRPr>
            </a:p>
          </p:txBody>
        </p:sp>
        <p:sp>
          <p:nvSpPr>
            <p:cNvPr id="701" name="Google Shape;701;p29"/>
            <p:cNvSpPr txBox="1"/>
            <p:nvPr/>
          </p:nvSpPr>
          <p:spPr>
            <a:xfrm>
              <a:off x="1541375" y="3994825"/>
              <a:ext cx="1599900" cy="66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Train set has no missing values</a:t>
              </a:r>
              <a:endParaRPr sz="1200">
                <a:solidFill>
                  <a:schemeClr val="dk1"/>
                </a:solidFill>
                <a:latin typeface="Roboto"/>
                <a:ea typeface="Roboto"/>
                <a:cs typeface="Roboto"/>
                <a:sym typeface="Roboto"/>
              </a:endParaRPr>
            </a:p>
            <a:p>
              <a:pPr marL="0" lvl="0" indent="0" algn="ctr" rtl="0">
                <a:spcBef>
                  <a:spcPts val="0"/>
                </a:spcBef>
                <a:spcAft>
                  <a:spcPts val="0"/>
                </a:spcAft>
                <a:buNone/>
              </a:pPr>
              <a:endParaRPr sz="1200">
                <a:latin typeface="Roboto"/>
                <a:ea typeface="Roboto"/>
                <a:cs typeface="Roboto"/>
                <a:sym typeface="Roboto"/>
              </a:endParaRPr>
            </a:p>
          </p:txBody>
        </p:sp>
      </p:grpSp>
      <p:grpSp>
        <p:nvGrpSpPr>
          <p:cNvPr id="702" name="Google Shape;702;p29"/>
          <p:cNvGrpSpPr/>
          <p:nvPr/>
        </p:nvGrpSpPr>
        <p:grpSpPr>
          <a:xfrm>
            <a:off x="3374738" y="1388550"/>
            <a:ext cx="1599900" cy="1692828"/>
            <a:chOff x="2460338" y="1388550"/>
            <a:chExt cx="1599900" cy="1692828"/>
          </a:xfrm>
        </p:grpSpPr>
        <p:sp>
          <p:nvSpPr>
            <p:cNvPr id="703" name="Google Shape;703;p29"/>
            <p:cNvSpPr/>
            <p:nvPr/>
          </p:nvSpPr>
          <p:spPr>
            <a:xfrm>
              <a:off x="3260264" y="2266793"/>
              <a:ext cx="111" cy="491449"/>
            </a:xfrm>
            <a:custGeom>
              <a:avLst/>
              <a:gdLst/>
              <a:ahLst/>
              <a:cxnLst/>
              <a:rect l="l" t="t" r="r" b="b"/>
              <a:pathLst>
                <a:path w="1" h="4447" fill="none" extrusionOk="0">
                  <a:moveTo>
                    <a:pt x="0" y="1"/>
                  </a:moveTo>
                  <a:lnTo>
                    <a:pt x="0" y="4446"/>
                  </a:lnTo>
                </a:path>
              </a:pathLst>
            </a:custGeom>
            <a:noFill/>
            <a:ln w="9525" cap="rnd" cmpd="sng">
              <a:solidFill>
                <a:schemeClr val="accent3"/>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9"/>
            <p:cNvSpPr/>
            <p:nvPr/>
          </p:nvSpPr>
          <p:spPr>
            <a:xfrm>
              <a:off x="3207992" y="2184351"/>
              <a:ext cx="104545" cy="104545"/>
            </a:xfrm>
            <a:custGeom>
              <a:avLst/>
              <a:gdLst/>
              <a:ahLst/>
              <a:cxnLst/>
              <a:rect l="l" t="t" r="r" b="b"/>
              <a:pathLst>
                <a:path w="946" h="946" extrusionOk="0">
                  <a:moveTo>
                    <a:pt x="473" y="1"/>
                  </a:moveTo>
                  <a:cubicBezTo>
                    <a:pt x="212" y="1"/>
                    <a:pt x="1" y="212"/>
                    <a:pt x="1" y="473"/>
                  </a:cubicBezTo>
                  <a:cubicBezTo>
                    <a:pt x="1" y="734"/>
                    <a:pt x="212" y="946"/>
                    <a:pt x="473" y="946"/>
                  </a:cubicBezTo>
                  <a:cubicBezTo>
                    <a:pt x="734" y="946"/>
                    <a:pt x="946" y="734"/>
                    <a:pt x="946" y="473"/>
                  </a:cubicBezTo>
                  <a:cubicBezTo>
                    <a:pt x="946" y="212"/>
                    <a:pt x="734" y="1"/>
                    <a:pt x="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9"/>
            <p:cNvSpPr/>
            <p:nvPr/>
          </p:nvSpPr>
          <p:spPr>
            <a:xfrm>
              <a:off x="2817550"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4" y="2779"/>
                    <a:pt x="7744" y="2599"/>
                  </a:cubicBezTo>
                  <a:lnTo>
                    <a:pt x="7744" y="1764"/>
                  </a:lnTo>
                  <a:lnTo>
                    <a:pt x="8013" y="1462"/>
                  </a:lnTo>
                  <a:lnTo>
                    <a:pt x="7744" y="1160"/>
                  </a:lnTo>
                  <a:lnTo>
                    <a:pt x="7744" y="325"/>
                  </a:lnTo>
                  <a:cubicBezTo>
                    <a:pt x="7744" y="145"/>
                    <a:pt x="7616" y="0"/>
                    <a:pt x="7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9"/>
            <p:cNvSpPr txBox="1"/>
            <p:nvPr/>
          </p:nvSpPr>
          <p:spPr>
            <a:xfrm>
              <a:off x="2720639"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Stage 3</a:t>
              </a:r>
              <a:endParaRPr sz="1800" b="1">
                <a:solidFill>
                  <a:schemeClr val="accent3"/>
                </a:solidFill>
                <a:latin typeface="Fira Sans Extra Condensed"/>
                <a:ea typeface="Fira Sans Extra Condensed"/>
                <a:cs typeface="Fira Sans Extra Condensed"/>
                <a:sym typeface="Fira Sans Extra Condensed"/>
              </a:endParaRPr>
            </a:p>
          </p:txBody>
        </p:sp>
        <p:sp>
          <p:nvSpPr>
            <p:cNvPr id="707" name="Google Shape;707;p29"/>
            <p:cNvSpPr txBox="1"/>
            <p:nvPr/>
          </p:nvSpPr>
          <p:spPr>
            <a:xfrm>
              <a:off x="2460338"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Train without normalisation</a:t>
              </a:r>
              <a:endParaRPr sz="1200">
                <a:latin typeface="Roboto"/>
                <a:ea typeface="Roboto"/>
                <a:cs typeface="Roboto"/>
                <a:sym typeface="Roboto"/>
              </a:endParaRPr>
            </a:p>
          </p:txBody>
        </p:sp>
      </p:grpSp>
      <p:grpSp>
        <p:nvGrpSpPr>
          <p:cNvPr id="708" name="Google Shape;708;p29"/>
          <p:cNvGrpSpPr/>
          <p:nvPr/>
        </p:nvGrpSpPr>
        <p:grpSpPr>
          <a:xfrm>
            <a:off x="4520668" y="2758129"/>
            <a:ext cx="3071520" cy="1684396"/>
            <a:chOff x="3606268" y="2758129"/>
            <a:chExt cx="3071520" cy="1684396"/>
          </a:xfrm>
        </p:grpSpPr>
        <p:sp>
          <p:nvSpPr>
            <p:cNvPr id="709" name="Google Shape;709;p29"/>
            <p:cNvSpPr/>
            <p:nvPr/>
          </p:nvSpPr>
          <p:spPr>
            <a:xfrm>
              <a:off x="4145803" y="3081266"/>
              <a:ext cx="111" cy="491339"/>
            </a:xfrm>
            <a:custGeom>
              <a:avLst/>
              <a:gdLst/>
              <a:ahLst/>
              <a:cxnLst/>
              <a:rect l="l" t="t" r="r" b="b"/>
              <a:pathLst>
                <a:path w="1" h="4446" fill="none" extrusionOk="0">
                  <a:moveTo>
                    <a:pt x="1" y="4446"/>
                  </a:moveTo>
                  <a:lnTo>
                    <a:pt x="1" y="1"/>
                  </a:lnTo>
                </a:path>
              </a:pathLst>
            </a:custGeom>
            <a:noFill/>
            <a:ln w="9525" cap="rnd" cmpd="sng">
              <a:solidFill>
                <a:schemeClr val="accent5"/>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9"/>
            <p:cNvSpPr/>
            <p:nvPr/>
          </p:nvSpPr>
          <p:spPr>
            <a:xfrm>
              <a:off x="4093641"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9"/>
            <p:cNvSpPr/>
            <p:nvPr/>
          </p:nvSpPr>
          <p:spPr>
            <a:xfrm>
              <a:off x="3703089"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9"/>
            <p:cNvSpPr txBox="1"/>
            <p:nvPr/>
          </p:nvSpPr>
          <p:spPr>
            <a:xfrm>
              <a:off x="360626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Stage 4</a:t>
              </a:r>
              <a:endParaRPr sz="1800" b="1">
                <a:solidFill>
                  <a:schemeClr val="accent5"/>
                </a:solidFill>
                <a:latin typeface="Fira Sans Extra Condensed"/>
                <a:ea typeface="Fira Sans Extra Condensed"/>
                <a:cs typeface="Fira Sans Extra Condensed"/>
                <a:sym typeface="Fira Sans Extra Condensed"/>
              </a:endParaRPr>
            </a:p>
          </p:txBody>
        </p:sp>
        <p:sp>
          <p:nvSpPr>
            <p:cNvPr id="713" name="Google Shape;713;p29"/>
            <p:cNvSpPr txBox="1"/>
            <p:nvPr/>
          </p:nvSpPr>
          <p:spPr>
            <a:xfrm>
              <a:off x="5077887" y="3994625"/>
              <a:ext cx="1599900" cy="447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200">
                  <a:solidFill>
                    <a:schemeClr val="dk1"/>
                  </a:solidFill>
                  <a:latin typeface="Roboto"/>
                  <a:ea typeface="Roboto"/>
                  <a:cs typeface="Roboto"/>
                  <a:sym typeface="Roboto"/>
                </a:rPr>
                <a:t>Accuracy:  53.5%</a:t>
              </a:r>
              <a:endParaRPr sz="1200">
                <a:solidFill>
                  <a:schemeClr val="dk1"/>
                </a:solidFill>
                <a:latin typeface="Roboto"/>
                <a:ea typeface="Roboto"/>
                <a:cs typeface="Roboto"/>
                <a:sym typeface="Roboto"/>
              </a:endParaRPr>
            </a:p>
            <a:p>
              <a:pPr marL="0" marR="0" lvl="0" indent="0" algn="ctr" rtl="0">
                <a:lnSpc>
                  <a:spcPct val="100000"/>
                </a:lnSpc>
                <a:spcBef>
                  <a:spcPts val="0"/>
                </a:spcBef>
                <a:spcAft>
                  <a:spcPts val="0"/>
                </a:spcAft>
                <a:buNone/>
              </a:pPr>
              <a:r>
                <a:rPr lang="en-GB" sz="1200">
                  <a:solidFill>
                    <a:schemeClr val="dk1"/>
                  </a:solidFill>
                  <a:latin typeface="Roboto"/>
                  <a:ea typeface="Roboto"/>
                  <a:cs typeface="Roboto"/>
                  <a:sym typeface="Roboto"/>
                </a:rPr>
                <a:t>Sensitivity: 81.2%</a:t>
              </a:r>
              <a:endParaRPr sz="1200">
                <a:solidFill>
                  <a:schemeClr val="dk1"/>
                </a:solidFill>
                <a:latin typeface="Roboto"/>
                <a:ea typeface="Roboto"/>
                <a:cs typeface="Roboto"/>
                <a:sym typeface="Roboto"/>
              </a:endParaRPr>
            </a:p>
          </p:txBody>
        </p:sp>
      </p:grpSp>
      <p:grpSp>
        <p:nvGrpSpPr>
          <p:cNvPr id="714" name="Google Shape;714;p29"/>
          <p:cNvGrpSpPr/>
          <p:nvPr/>
        </p:nvGrpSpPr>
        <p:grpSpPr>
          <a:xfrm>
            <a:off x="4227038" y="2758129"/>
            <a:ext cx="3110745" cy="1684396"/>
            <a:chOff x="3312638" y="2758129"/>
            <a:chExt cx="3110745" cy="1684396"/>
          </a:xfrm>
        </p:grpSpPr>
        <p:sp>
          <p:nvSpPr>
            <p:cNvPr id="715" name="Google Shape;715;p29"/>
            <p:cNvSpPr/>
            <p:nvPr/>
          </p:nvSpPr>
          <p:spPr>
            <a:xfrm>
              <a:off x="5883616" y="3081266"/>
              <a:ext cx="111" cy="491339"/>
            </a:xfrm>
            <a:custGeom>
              <a:avLst/>
              <a:gdLst/>
              <a:ahLst/>
              <a:cxnLst/>
              <a:rect l="l" t="t" r="r" b="b"/>
              <a:pathLst>
                <a:path w="1" h="4446" fill="none" extrusionOk="0">
                  <a:moveTo>
                    <a:pt x="0" y="4446"/>
                  </a:moveTo>
                  <a:lnTo>
                    <a:pt x="0" y="1"/>
                  </a:lnTo>
                </a:path>
              </a:pathLst>
            </a:custGeom>
            <a:noFill/>
            <a:ln w="9525" cap="rnd" cmpd="sng">
              <a:solidFill>
                <a:srgbClr val="024668"/>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9"/>
            <p:cNvSpPr/>
            <p:nvPr/>
          </p:nvSpPr>
          <p:spPr>
            <a:xfrm>
              <a:off x="5831344" y="3550500"/>
              <a:ext cx="104545" cy="104545"/>
            </a:xfrm>
            <a:custGeom>
              <a:avLst/>
              <a:gdLst/>
              <a:ahLst/>
              <a:cxnLst/>
              <a:rect l="l" t="t" r="r" b="b"/>
              <a:pathLst>
                <a:path w="946" h="946" extrusionOk="0">
                  <a:moveTo>
                    <a:pt x="473" y="0"/>
                  </a:moveTo>
                  <a:cubicBezTo>
                    <a:pt x="212" y="0"/>
                    <a:pt x="1" y="212"/>
                    <a:pt x="1" y="473"/>
                  </a:cubicBezTo>
                  <a:cubicBezTo>
                    <a:pt x="1" y="734"/>
                    <a:pt x="212" y="945"/>
                    <a:pt x="473" y="945"/>
                  </a:cubicBezTo>
                  <a:cubicBezTo>
                    <a:pt x="734" y="945"/>
                    <a:pt x="946" y="734"/>
                    <a:pt x="946" y="473"/>
                  </a:cubicBezTo>
                  <a:cubicBezTo>
                    <a:pt x="946" y="212"/>
                    <a:pt x="734" y="0"/>
                    <a:pt x="473"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9"/>
            <p:cNvSpPr/>
            <p:nvPr/>
          </p:nvSpPr>
          <p:spPr>
            <a:xfrm>
              <a:off x="5474277"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9"/>
            <p:cNvSpPr txBox="1"/>
            <p:nvPr/>
          </p:nvSpPr>
          <p:spPr>
            <a:xfrm>
              <a:off x="5343982"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024668"/>
                  </a:solidFill>
                  <a:latin typeface="Fira Sans Extra Condensed"/>
                  <a:ea typeface="Fira Sans Extra Condensed"/>
                  <a:cs typeface="Fira Sans Extra Condensed"/>
                  <a:sym typeface="Fira Sans Extra Condensed"/>
                </a:rPr>
                <a:t>Stage 6</a:t>
              </a:r>
              <a:endParaRPr sz="1800" b="1">
                <a:solidFill>
                  <a:srgbClr val="024668"/>
                </a:solidFill>
                <a:latin typeface="Fira Sans Extra Condensed"/>
                <a:ea typeface="Fira Sans Extra Condensed"/>
                <a:cs typeface="Fira Sans Extra Condensed"/>
                <a:sym typeface="Fira Sans Extra Condensed"/>
              </a:endParaRPr>
            </a:p>
          </p:txBody>
        </p:sp>
        <p:sp>
          <p:nvSpPr>
            <p:cNvPr id="719" name="Google Shape;719;p29"/>
            <p:cNvSpPr txBox="1"/>
            <p:nvPr/>
          </p:nvSpPr>
          <p:spPr>
            <a:xfrm>
              <a:off x="3312638" y="39946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Accuracy:  81.8%</a:t>
              </a:r>
              <a:endParaRPr sz="1200">
                <a:solidFill>
                  <a:schemeClr val="dk1"/>
                </a:solidFill>
                <a:latin typeface="Roboto"/>
                <a:ea typeface="Roboto"/>
                <a:cs typeface="Roboto"/>
                <a:sym typeface="Roboto"/>
              </a:endParaRPr>
            </a:p>
            <a:p>
              <a:pPr marL="0" lvl="0" indent="0" algn="ctr" rtl="0">
                <a:spcBef>
                  <a:spcPts val="0"/>
                </a:spcBef>
                <a:spcAft>
                  <a:spcPts val="0"/>
                </a:spcAft>
                <a:buNone/>
              </a:pPr>
              <a:r>
                <a:rPr lang="en-GB" sz="1200">
                  <a:solidFill>
                    <a:schemeClr val="dk1"/>
                  </a:solidFill>
                  <a:latin typeface="Roboto"/>
                  <a:ea typeface="Roboto"/>
                  <a:cs typeface="Roboto"/>
                  <a:sym typeface="Roboto"/>
                </a:rPr>
                <a:t>Sensitivity: 84.3%</a:t>
              </a:r>
              <a:endParaRPr sz="1200">
                <a:latin typeface="Roboto"/>
                <a:ea typeface="Roboto"/>
                <a:cs typeface="Roboto"/>
                <a:sym typeface="Roboto"/>
              </a:endParaRPr>
            </a:p>
          </p:txBody>
        </p:sp>
      </p:grpSp>
      <p:grpSp>
        <p:nvGrpSpPr>
          <p:cNvPr id="720" name="Google Shape;720;p29"/>
          <p:cNvGrpSpPr/>
          <p:nvPr/>
        </p:nvGrpSpPr>
        <p:grpSpPr>
          <a:xfrm>
            <a:off x="5145850" y="1388550"/>
            <a:ext cx="1819800" cy="1692828"/>
            <a:chOff x="4231450" y="1388550"/>
            <a:chExt cx="1819800" cy="1692828"/>
          </a:xfrm>
        </p:grpSpPr>
        <p:sp>
          <p:nvSpPr>
            <p:cNvPr id="721" name="Google Shape;721;p29"/>
            <p:cNvSpPr/>
            <p:nvPr/>
          </p:nvSpPr>
          <p:spPr>
            <a:xfrm>
              <a:off x="4997967" y="2266793"/>
              <a:ext cx="111" cy="491449"/>
            </a:xfrm>
            <a:custGeom>
              <a:avLst/>
              <a:gdLst/>
              <a:ahLst/>
              <a:cxnLst/>
              <a:rect l="l" t="t" r="r" b="b"/>
              <a:pathLst>
                <a:path w="1" h="4447" fill="none" extrusionOk="0">
                  <a:moveTo>
                    <a:pt x="1" y="1"/>
                  </a:moveTo>
                  <a:lnTo>
                    <a:pt x="1" y="4446"/>
                  </a:lnTo>
                </a:path>
              </a:pathLst>
            </a:custGeom>
            <a:noFill/>
            <a:ln w="9525" cap="rnd" cmpd="sng">
              <a:solidFill>
                <a:schemeClr val="accent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9"/>
            <p:cNvSpPr/>
            <p:nvPr/>
          </p:nvSpPr>
          <p:spPr>
            <a:xfrm>
              <a:off x="4945805"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6" y="734"/>
                    <a:pt x="946" y="473"/>
                  </a:cubicBezTo>
                  <a:cubicBezTo>
                    <a:pt x="946" y="212"/>
                    <a:pt x="734" y="1"/>
                    <a:pt x="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9"/>
            <p:cNvSpPr/>
            <p:nvPr/>
          </p:nvSpPr>
          <p:spPr>
            <a:xfrm>
              <a:off x="4588628"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9"/>
            <p:cNvSpPr txBox="1"/>
            <p:nvPr/>
          </p:nvSpPr>
          <p:spPr>
            <a:xfrm>
              <a:off x="4491773"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Stage 5</a:t>
              </a:r>
              <a:endParaRPr sz="1800" b="1">
                <a:solidFill>
                  <a:schemeClr val="accent2"/>
                </a:solidFill>
                <a:latin typeface="Fira Sans Extra Condensed"/>
                <a:ea typeface="Fira Sans Extra Condensed"/>
                <a:cs typeface="Fira Sans Extra Condensed"/>
                <a:sym typeface="Fira Sans Extra Condensed"/>
              </a:endParaRPr>
            </a:p>
          </p:txBody>
        </p:sp>
        <p:sp>
          <p:nvSpPr>
            <p:cNvPr id="725" name="Google Shape;725;p29"/>
            <p:cNvSpPr txBox="1"/>
            <p:nvPr/>
          </p:nvSpPr>
          <p:spPr>
            <a:xfrm>
              <a:off x="4231450" y="1645650"/>
              <a:ext cx="18198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Train with normalisation</a:t>
              </a:r>
              <a:endParaRPr sz="1200">
                <a:latin typeface="Roboto"/>
                <a:ea typeface="Roboto"/>
                <a:cs typeface="Roboto"/>
                <a:sym typeface="Roboto"/>
              </a:endParaRPr>
            </a:p>
          </p:txBody>
        </p:sp>
      </p:grpSp>
      <p:sp>
        <p:nvSpPr>
          <p:cNvPr id="726" name="Google Shape;726;p29"/>
          <p:cNvSpPr/>
          <p:nvPr/>
        </p:nvSpPr>
        <p:spPr>
          <a:xfrm>
            <a:off x="4055675" y="3486825"/>
            <a:ext cx="2003100" cy="13428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9"/>
          <p:cNvSpPr txBox="1"/>
          <p:nvPr/>
        </p:nvSpPr>
        <p:spPr>
          <a:xfrm>
            <a:off x="7240025" y="127025"/>
            <a:ext cx="1904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18</a:t>
            </a:fld>
            <a:endParaRPr/>
          </a:p>
        </p:txBody>
      </p:sp>
      <p:sp>
        <p:nvSpPr>
          <p:cNvPr id="733" name="Google Shape;733;p30"/>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Evaluation</a:t>
            </a:r>
            <a:endParaRPr/>
          </a:p>
        </p:txBody>
      </p:sp>
      <p:graphicFrame>
        <p:nvGraphicFramePr>
          <p:cNvPr id="734" name="Google Shape;734;p30"/>
          <p:cNvGraphicFramePr/>
          <p:nvPr/>
        </p:nvGraphicFramePr>
        <p:xfrm>
          <a:off x="1308750" y="1140975"/>
          <a:ext cx="6526500" cy="2861550"/>
        </p:xfrm>
        <a:graphic>
          <a:graphicData uri="http://schemas.openxmlformats.org/drawingml/2006/table">
            <a:tbl>
              <a:tblPr>
                <a:noFill/>
                <a:tableStyleId>{BFB6D66C-D514-4770-BC49-A90B05E3A355}</a:tableStyleId>
              </a:tblPr>
              <a:tblGrid>
                <a:gridCol w="1631625">
                  <a:extLst>
                    <a:ext uri="{9D8B030D-6E8A-4147-A177-3AD203B41FA5}">
                      <a16:colId xmlns:a16="http://schemas.microsoft.com/office/drawing/2014/main" val="20000"/>
                    </a:ext>
                  </a:extLst>
                </a:gridCol>
                <a:gridCol w="1631625">
                  <a:extLst>
                    <a:ext uri="{9D8B030D-6E8A-4147-A177-3AD203B41FA5}">
                      <a16:colId xmlns:a16="http://schemas.microsoft.com/office/drawing/2014/main" val="20001"/>
                    </a:ext>
                  </a:extLst>
                </a:gridCol>
                <a:gridCol w="1631625">
                  <a:extLst>
                    <a:ext uri="{9D8B030D-6E8A-4147-A177-3AD203B41FA5}">
                      <a16:colId xmlns:a16="http://schemas.microsoft.com/office/drawing/2014/main" val="20002"/>
                    </a:ext>
                  </a:extLst>
                </a:gridCol>
                <a:gridCol w="1631625">
                  <a:extLst>
                    <a:ext uri="{9D8B030D-6E8A-4147-A177-3AD203B41FA5}">
                      <a16:colId xmlns:a16="http://schemas.microsoft.com/office/drawing/2014/main" val="20003"/>
                    </a:ext>
                  </a:extLst>
                </a:gridCol>
              </a:tblGrid>
              <a:tr h="476925">
                <a:tc>
                  <a:txBody>
                    <a:bodyPr/>
                    <a:lstStyle/>
                    <a:p>
                      <a:pPr marL="0" marR="0" lvl="0" indent="0" algn="ctr" rtl="0">
                        <a:lnSpc>
                          <a:spcPct val="100000"/>
                        </a:lnSpc>
                        <a:spcBef>
                          <a:spcPts val="0"/>
                        </a:spcBef>
                        <a:spcAft>
                          <a:spcPts val="0"/>
                        </a:spcAft>
                        <a:buNone/>
                      </a:pPr>
                      <a:r>
                        <a:rPr lang="en-GB">
                          <a:solidFill>
                            <a:schemeClr val="lt1"/>
                          </a:solidFill>
                          <a:latin typeface="Fira Sans Extra Condensed"/>
                          <a:ea typeface="Fira Sans Extra Condensed"/>
                          <a:cs typeface="Fira Sans Extra Condensed"/>
                          <a:sym typeface="Fira Sans Extra Condensed"/>
                        </a:rPr>
                        <a:t>Model</a:t>
                      </a:r>
                      <a:endParaRPr>
                        <a:solidFill>
                          <a:schemeClr val="lt1"/>
                        </a:solidFill>
                        <a:latin typeface="Fira Sans Extra Condensed"/>
                        <a:ea typeface="Fira Sans Extra Condensed"/>
                        <a:cs typeface="Fira Sans Extra Condensed"/>
                        <a:sym typeface="Fira Sans Extra Condensed"/>
                      </a:endParaRPr>
                    </a:p>
                  </a:txBody>
                  <a:tcPr marL="63500" marR="63500" marT="63500" marB="63500" anchor="ctr">
                    <a:solidFill>
                      <a:schemeClr val="accent3"/>
                    </a:solidFill>
                  </a:tcPr>
                </a:tc>
                <a:tc>
                  <a:txBody>
                    <a:bodyPr/>
                    <a:lstStyle/>
                    <a:p>
                      <a:pPr marL="0" marR="0" lvl="0" indent="0" algn="ctr" rtl="0">
                        <a:lnSpc>
                          <a:spcPct val="100000"/>
                        </a:lnSpc>
                        <a:spcBef>
                          <a:spcPts val="0"/>
                        </a:spcBef>
                        <a:spcAft>
                          <a:spcPts val="0"/>
                        </a:spcAft>
                        <a:buNone/>
                      </a:pPr>
                      <a:r>
                        <a:rPr lang="en-GB">
                          <a:solidFill>
                            <a:schemeClr val="lt1"/>
                          </a:solidFill>
                          <a:latin typeface="Fira Sans Extra Condensed"/>
                          <a:ea typeface="Fira Sans Extra Condensed"/>
                          <a:cs typeface="Fira Sans Extra Condensed"/>
                          <a:sym typeface="Fira Sans Extra Condensed"/>
                        </a:rPr>
                        <a:t>Accuracy (%)</a:t>
                      </a:r>
                      <a:endParaRPr>
                        <a:solidFill>
                          <a:schemeClr val="lt1"/>
                        </a:solidFill>
                        <a:latin typeface="Fira Sans Extra Condensed"/>
                        <a:ea typeface="Fira Sans Extra Condensed"/>
                        <a:cs typeface="Fira Sans Extra Condensed"/>
                        <a:sym typeface="Fira Sans Extra Condensed"/>
                      </a:endParaRPr>
                    </a:p>
                  </a:txBody>
                  <a:tcPr marL="63500" marR="63500" marT="63500" marB="63500" anchor="ctr">
                    <a:solidFill>
                      <a:schemeClr val="accent3"/>
                    </a:solidFill>
                  </a:tcPr>
                </a:tc>
                <a:tc>
                  <a:txBody>
                    <a:bodyPr/>
                    <a:lstStyle/>
                    <a:p>
                      <a:pPr marL="0" marR="0" lvl="0" indent="0" algn="ctr" rtl="0">
                        <a:lnSpc>
                          <a:spcPct val="100000"/>
                        </a:lnSpc>
                        <a:spcBef>
                          <a:spcPts val="0"/>
                        </a:spcBef>
                        <a:spcAft>
                          <a:spcPts val="0"/>
                        </a:spcAft>
                        <a:buNone/>
                      </a:pPr>
                      <a:r>
                        <a:rPr lang="en-GB">
                          <a:solidFill>
                            <a:schemeClr val="lt1"/>
                          </a:solidFill>
                          <a:latin typeface="Fira Sans Extra Condensed"/>
                          <a:ea typeface="Fira Sans Extra Condensed"/>
                          <a:cs typeface="Fira Sans Extra Condensed"/>
                          <a:sym typeface="Fira Sans Extra Condensed"/>
                        </a:rPr>
                        <a:t>Sensitivity (%)</a:t>
                      </a:r>
                      <a:endParaRPr>
                        <a:solidFill>
                          <a:schemeClr val="lt1"/>
                        </a:solidFill>
                        <a:latin typeface="Fira Sans Extra Condensed"/>
                        <a:ea typeface="Fira Sans Extra Condensed"/>
                        <a:cs typeface="Fira Sans Extra Condensed"/>
                        <a:sym typeface="Fira Sans Extra Condensed"/>
                      </a:endParaRPr>
                    </a:p>
                  </a:txBody>
                  <a:tcPr marL="63500" marR="63500" marT="63500" marB="63500" anchor="ctr">
                    <a:solidFill>
                      <a:schemeClr val="accent3"/>
                    </a:solidFill>
                  </a:tcPr>
                </a:tc>
                <a:tc>
                  <a:txBody>
                    <a:bodyPr/>
                    <a:lstStyle/>
                    <a:p>
                      <a:pPr marL="0" marR="0" lvl="0" indent="0" algn="ctr" rtl="0">
                        <a:lnSpc>
                          <a:spcPct val="100000"/>
                        </a:lnSpc>
                        <a:spcBef>
                          <a:spcPts val="0"/>
                        </a:spcBef>
                        <a:spcAft>
                          <a:spcPts val="0"/>
                        </a:spcAft>
                        <a:buNone/>
                      </a:pPr>
                      <a:r>
                        <a:rPr lang="en-GB">
                          <a:solidFill>
                            <a:schemeClr val="lt1"/>
                          </a:solidFill>
                          <a:latin typeface="Fira Sans Extra Condensed"/>
                          <a:ea typeface="Fira Sans Extra Condensed"/>
                          <a:cs typeface="Fira Sans Extra Condensed"/>
                          <a:sym typeface="Fira Sans Extra Condensed"/>
                        </a:rPr>
                        <a:t>Specificity (%)</a:t>
                      </a:r>
                      <a:endParaRPr>
                        <a:solidFill>
                          <a:schemeClr val="lt1"/>
                        </a:solidFill>
                        <a:latin typeface="Fira Sans Extra Condensed"/>
                        <a:ea typeface="Fira Sans Extra Condensed"/>
                        <a:cs typeface="Fira Sans Extra Condensed"/>
                        <a:sym typeface="Fira Sans Extra Condensed"/>
                      </a:endParaRPr>
                    </a:p>
                  </a:txBody>
                  <a:tcPr marL="63500" marR="63500" marT="63500" marB="63500" anchor="ctr">
                    <a:solidFill>
                      <a:schemeClr val="accent3"/>
                    </a:solidFill>
                  </a:tcPr>
                </a:tc>
                <a:extLst>
                  <a:ext uri="{0D108BD9-81ED-4DB2-BD59-A6C34878D82A}">
                    <a16:rowId xmlns:a16="http://schemas.microsoft.com/office/drawing/2014/main" val="10000"/>
                  </a:ext>
                </a:extLst>
              </a:tr>
              <a:tr h="476925">
                <a:tc>
                  <a:txBody>
                    <a:bodyPr/>
                    <a:lstStyle/>
                    <a:p>
                      <a:pPr marL="0" marR="0" lvl="0" indent="0" algn="ctr" rtl="0">
                        <a:lnSpc>
                          <a:spcPct val="100000"/>
                        </a:lnSpc>
                        <a:spcBef>
                          <a:spcPts val="0"/>
                        </a:spcBef>
                        <a:spcAft>
                          <a:spcPts val="0"/>
                        </a:spcAft>
                        <a:buNone/>
                      </a:pPr>
                      <a:r>
                        <a:rPr lang="en-GB">
                          <a:solidFill>
                            <a:schemeClr val="lt1"/>
                          </a:solidFill>
                          <a:latin typeface="Fira Sans Extra Condensed"/>
                          <a:ea typeface="Fira Sans Extra Condensed"/>
                          <a:cs typeface="Fira Sans Extra Condensed"/>
                          <a:sym typeface="Fira Sans Extra Condensed"/>
                        </a:rPr>
                        <a:t>Logistic Regression</a:t>
                      </a:r>
                      <a:endParaRPr>
                        <a:solidFill>
                          <a:schemeClr val="lt1"/>
                        </a:solidFill>
                        <a:latin typeface="Fira Sans Extra Condensed"/>
                        <a:ea typeface="Fira Sans Extra Condensed"/>
                        <a:cs typeface="Fira Sans Extra Condensed"/>
                        <a:sym typeface="Fira Sans Extra Condensed"/>
                      </a:endParaRPr>
                    </a:p>
                  </a:txBody>
                  <a:tcPr marL="63500" marR="63500" marT="63500" marB="63500" anchor="ctr">
                    <a:solidFill>
                      <a:schemeClr val="accent4"/>
                    </a:solidFill>
                  </a:tcP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83.7</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84.3</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tc>
                  <a:txBody>
                    <a:bodyPr/>
                    <a:lstStyle/>
                    <a:p>
                      <a:pPr marL="0" marR="0" lvl="0" indent="0" algn="ctr" rtl="0">
                        <a:lnSpc>
                          <a:spcPct val="100000"/>
                        </a:lnSpc>
                        <a:spcBef>
                          <a:spcPts val="0"/>
                        </a:spcBef>
                        <a:spcAft>
                          <a:spcPts val="0"/>
                        </a:spcAft>
                        <a:buNone/>
                      </a:pPr>
                      <a:r>
                        <a:rPr lang="en-GB" b="1">
                          <a:solidFill>
                            <a:schemeClr val="dk1"/>
                          </a:solidFill>
                          <a:latin typeface="Fira Sans Extra Condensed"/>
                          <a:ea typeface="Fira Sans Extra Condensed"/>
                          <a:cs typeface="Fira Sans Extra Condensed"/>
                          <a:sym typeface="Fira Sans Extra Condensed"/>
                        </a:rPr>
                        <a:t>83.1</a:t>
                      </a:r>
                      <a:endParaRPr b="1">
                        <a:solidFill>
                          <a:schemeClr val="dk1"/>
                        </a:solidFill>
                        <a:latin typeface="Fira Sans Extra Condensed"/>
                        <a:ea typeface="Fira Sans Extra Condensed"/>
                        <a:cs typeface="Fira Sans Extra Condensed"/>
                        <a:sym typeface="Fira Sans Extra Condensed"/>
                      </a:endParaRPr>
                    </a:p>
                  </a:txBody>
                  <a:tcPr marL="63500" marR="63500" marT="63500" marB="63500" anchor="ctr">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76925">
                <a:tc>
                  <a:txBody>
                    <a:bodyPr/>
                    <a:lstStyle/>
                    <a:p>
                      <a:pPr marL="0" marR="0" lvl="0" indent="0" algn="ctr" rtl="0">
                        <a:lnSpc>
                          <a:spcPct val="100000"/>
                        </a:lnSpc>
                        <a:spcBef>
                          <a:spcPts val="0"/>
                        </a:spcBef>
                        <a:spcAft>
                          <a:spcPts val="0"/>
                        </a:spcAft>
                        <a:buNone/>
                      </a:pPr>
                      <a:r>
                        <a:rPr lang="en-GB">
                          <a:solidFill>
                            <a:schemeClr val="lt1"/>
                          </a:solidFill>
                          <a:latin typeface="Fira Sans Extra Condensed"/>
                          <a:ea typeface="Fira Sans Extra Condensed"/>
                          <a:cs typeface="Fira Sans Extra Condensed"/>
                          <a:sym typeface="Fira Sans Extra Condensed"/>
                        </a:rPr>
                        <a:t>Tuned MARS</a:t>
                      </a:r>
                      <a:endParaRPr>
                        <a:solidFill>
                          <a:schemeClr val="lt1"/>
                        </a:solidFill>
                        <a:latin typeface="Fira Sans Extra Condensed"/>
                        <a:ea typeface="Fira Sans Extra Condensed"/>
                        <a:cs typeface="Fira Sans Extra Condensed"/>
                        <a:sym typeface="Fira Sans Extra Condensed"/>
                      </a:endParaRPr>
                    </a:p>
                  </a:txBody>
                  <a:tcPr marL="63500" marR="63500" marT="63500" marB="63500" anchor="ctr">
                    <a:solidFill>
                      <a:schemeClr val="accent4"/>
                    </a:solidFill>
                  </a:tcP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85.7</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tc>
                  <a:txBody>
                    <a:bodyPr/>
                    <a:lstStyle/>
                    <a:p>
                      <a:pPr marL="0" marR="0" lvl="0" indent="0" algn="ctr" rtl="0">
                        <a:lnSpc>
                          <a:spcPct val="100000"/>
                        </a:lnSpc>
                        <a:spcBef>
                          <a:spcPts val="0"/>
                        </a:spcBef>
                        <a:spcAft>
                          <a:spcPts val="0"/>
                        </a:spcAft>
                        <a:buNone/>
                      </a:pPr>
                      <a:r>
                        <a:rPr lang="en-GB" b="1">
                          <a:solidFill>
                            <a:schemeClr val="dk1"/>
                          </a:solidFill>
                          <a:latin typeface="Fira Sans Extra Condensed"/>
                          <a:ea typeface="Fira Sans Extra Condensed"/>
                          <a:cs typeface="Fira Sans Extra Condensed"/>
                          <a:sym typeface="Fira Sans Extra Condensed"/>
                        </a:rPr>
                        <a:t>90.1</a:t>
                      </a:r>
                      <a:endParaRPr b="1">
                        <a:solidFill>
                          <a:schemeClr val="dk1"/>
                        </a:solidFill>
                        <a:latin typeface="Fira Sans Extra Condensed"/>
                        <a:ea typeface="Fira Sans Extra Condensed"/>
                        <a:cs typeface="Fira Sans Extra Condensed"/>
                        <a:sym typeface="Fira Sans Extra Condensed"/>
                      </a:endParaRPr>
                    </a:p>
                  </a:txBody>
                  <a:tcPr marL="63500" marR="63500" marT="63500" marB="63500" anchor="ctr">
                    <a:lnR w="12700" cap="flat" cmpd="sng">
                      <a:solidFill>
                        <a:srgbClr val="000000"/>
                      </a:solidFill>
                      <a:prstDash val="solid"/>
                      <a:round/>
                      <a:headEnd type="none" w="sm" len="sm"/>
                      <a:tailEnd type="none" w="sm" len="sm"/>
                    </a:lnR>
                  </a:tcP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80.1</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76925">
                <a:tc>
                  <a:txBody>
                    <a:bodyPr/>
                    <a:lstStyle/>
                    <a:p>
                      <a:pPr marL="0" marR="0" lvl="0" indent="0" algn="ctr" rtl="0">
                        <a:lnSpc>
                          <a:spcPct val="100000"/>
                        </a:lnSpc>
                        <a:spcBef>
                          <a:spcPts val="0"/>
                        </a:spcBef>
                        <a:spcAft>
                          <a:spcPts val="0"/>
                        </a:spcAft>
                        <a:buNone/>
                      </a:pPr>
                      <a:r>
                        <a:rPr lang="en-GB">
                          <a:solidFill>
                            <a:schemeClr val="lt1"/>
                          </a:solidFill>
                          <a:latin typeface="Fira Sans Extra Condensed"/>
                          <a:ea typeface="Fira Sans Extra Condensed"/>
                          <a:cs typeface="Fira Sans Extra Condensed"/>
                          <a:sym typeface="Fira Sans Extra Condensed"/>
                        </a:rPr>
                        <a:t>CART</a:t>
                      </a:r>
                      <a:endParaRPr>
                        <a:solidFill>
                          <a:schemeClr val="lt1"/>
                        </a:solidFill>
                        <a:latin typeface="Fira Sans Extra Condensed"/>
                        <a:ea typeface="Fira Sans Extra Condensed"/>
                        <a:cs typeface="Fira Sans Extra Condensed"/>
                        <a:sym typeface="Fira Sans Extra Condensed"/>
                      </a:endParaRPr>
                    </a:p>
                  </a:txBody>
                  <a:tcPr marL="63500" marR="63500" marT="63500" marB="63500" anchor="ctr">
                    <a:solidFill>
                      <a:schemeClr val="accent4"/>
                    </a:solidFill>
                  </a:tcP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83.7</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86.5</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81.2</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lnT w="12700" cap="flat" cmpd="sng">
                      <a:solidFill>
                        <a:srgbClr val="000000"/>
                      </a:solidFill>
                      <a:prstDash val="solid"/>
                      <a:round/>
                      <a:headEnd type="none" w="sm" len="sm"/>
                      <a:tailEnd type="none" w="sm" len="sm"/>
                    </a:lnT>
                  </a:tcPr>
                </a:tc>
                <a:extLst>
                  <a:ext uri="{0D108BD9-81ED-4DB2-BD59-A6C34878D82A}">
                    <a16:rowId xmlns:a16="http://schemas.microsoft.com/office/drawing/2014/main" val="10003"/>
                  </a:ext>
                </a:extLst>
              </a:tr>
              <a:tr h="476925">
                <a:tc>
                  <a:txBody>
                    <a:bodyPr/>
                    <a:lstStyle/>
                    <a:p>
                      <a:pPr marL="0" marR="0" lvl="0" indent="0" algn="ctr" rtl="0">
                        <a:lnSpc>
                          <a:spcPct val="100000"/>
                        </a:lnSpc>
                        <a:spcBef>
                          <a:spcPts val="0"/>
                        </a:spcBef>
                        <a:spcAft>
                          <a:spcPts val="0"/>
                        </a:spcAft>
                        <a:buNone/>
                      </a:pPr>
                      <a:r>
                        <a:rPr lang="en-GB">
                          <a:solidFill>
                            <a:schemeClr val="lt1"/>
                          </a:solidFill>
                          <a:latin typeface="Fira Sans Extra Condensed"/>
                          <a:ea typeface="Fira Sans Extra Condensed"/>
                          <a:cs typeface="Fira Sans Extra Condensed"/>
                          <a:sym typeface="Fira Sans Extra Condensed"/>
                        </a:rPr>
                        <a:t>Random Forest</a:t>
                      </a:r>
                      <a:endParaRPr>
                        <a:solidFill>
                          <a:schemeClr val="lt1"/>
                        </a:solidFill>
                        <a:latin typeface="Fira Sans Extra Condensed"/>
                        <a:ea typeface="Fira Sans Extra Condensed"/>
                        <a:cs typeface="Fira Sans Extra Condensed"/>
                        <a:sym typeface="Fira Sans Extra Condensed"/>
                      </a:endParaRPr>
                    </a:p>
                  </a:txBody>
                  <a:tcPr marL="63500" marR="63500" marT="63500" marB="63500" anchor="ctr">
                    <a:solidFill>
                      <a:schemeClr val="accent4"/>
                    </a:solidFill>
                  </a:tcPr>
                </a:tc>
                <a:tc>
                  <a:txBody>
                    <a:bodyPr/>
                    <a:lstStyle/>
                    <a:p>
                      <a:pPr marL="0" marR="0" lvl="0" indent="0" algn="ctr" rtl="0">
                        <a:lnSpc>
                          <a:spcPct val="100000"/>
                        </a:lnSpc>
                        <a:spcBef>
                          <a:spcPts val="0"/>
                        </a:spcBef>
                        <a:spcAft>
                          <a:spcPts val="0"/>
                        </a:spcAft>
                        <a:buNone/>
                      </a:pPr>
                      <a:r>
                        <a:rPr lang="en-GB" b="1">
                          <a:solidFill>
                            <a:schemeClr val="dk1"/>
                          </a:solidFill>
                          <a:latin typeface="Fira Sans Extra Condensed"/>
                          <a:ea typeface="Fira Sans Extra Condensed"/>
                          <a:cs typeface="Fira Sans Extra Condensed"/>
                          <a:sym typeface="Fira Sans Extra Condensed"/>
                        </a:rPr>
                        <a:t>85.7</a:t>
                      </a:r>
                      <a:endParaRPr b="1">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tc>
                  <a:txBody>
                    <a:bodyPr/>
                    <a:lstStyle/>
                    <a:p>
                      <a:pPr marL="0" lvl="0" indent="0" algn="ctr" rtl="0">
                        <a:spcBef>
                          <a:spcPts val="0"/>
                        </a:spcBef>
                        <a:spcAft>
                          <a:spcPts val="0"/>
                        </a:spcAft>
                        <a:buClr>
                          <a:schemeClr val="dk1"/>
                        </a:buClr>
                        <a:buSzPts val="1100"/>
                        <a:buFont typeface="Arial"/>
                        <a:buNone/>
                      </a:pPr>
                      <a:r>
                        <a:rPr lang="en-GB">
                          <a:solidFill>
                            <a:schemeClr val="dk1"/>
                          </a:solidFill>
                          <a:latin typeface="Fira Sans Extra Condensed"/>
                          <a:ea typeface="Fira Sans Extra Condensed"/>
                          <a:cs typeface="Fira Sans Extra Condensed"/>
                          <a:sym typeface="Fira Sans Extra Condensed"/>
                        </a:rPr>
                        <a:t>89.4</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tc>
                  <a:txBody>
                    <a:bodyPr/>
                    <a:lstStyle/>
                    <a:p>
                      <a:pPr marL="0" lvl="0" indent="0" algn="ctr" rtl="0">
                        <a:spcBef>
                          <a:spcPts val="0"/>
                        </a:spcBef>
                        <a:spcAft>
                          <a:spcPts val="0"/>
                        </a:spcAft>
                        <a:buClr>
                          <a:schemeClr val="dk1"/>
                        </a:buClr>
                        <a:buSzPts val="1100"/>
                        <a:buFont typeface="Arial"/>
                        <a:buNone/>
                      </a:pPr>
                      <a:r>
                        <a:rPr lang="en-GB">
                          <a:solidFill>
                            <a:schemeClr val="dk1"/>
                          </a:solidFill>
                          <a:latin typeface="Fira Sans Extra Condensed"/>
                          <a:ea typeface="Fira Sans Extra Condensed"/>
                          <a:cs typeface="Fira Sans Extra Condensed"/>
                          <a:sym typeface="Fira Sans Extra Condensed"/>
                        </a:rPr>
                        <a:t>82.5 </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extLst>
                  <a:ext uri="{0D108BD9-81ED-4DB2-BD59-A6C34878D82A}">
                    <a16:rowId xmlns:a16="http://schemas.microsoft.com/office/drawing/2014/main" val="10004"/>
                  </a:ext>
                </a:extLst>
              </a:tr>
              <a:tr h="476925">
                <a:tc>
                  <a:txBody>
                    <a:bodyPr/>
                    <a:lstStyle/>
                    <a:p>
                      <a:pPr marL="0" marR="0" lvl="0" indent="0" algn="ctr" rtl="0">
                        <a:lnSpc>
                          <a:spcPct val="100000"/>
                        </a:lnSpc>
                        <a:spcBef>
                          <a:spcPts val="0"/>
                        </a:spcBef>
                        <a:spcAft>
                          <a:spcPts val="0"/>
                        </a:spcAft>
                        <a:buNone/>
                      </a:pPr>
                      <a:r>
                        <a:rPr lang="en-GB">
                          <a:solidFill>
                            <a:schemeClr val="lt1"/>
                          </a:solidFill>
                          <a:latin typeface="Fira Sans Extra Condensed"/>
                          <a:ea typeface="Fira Sans Extra Condensed"/>
                          <a:cs typeface="Fira Sans Extra Condensed"/>
                          <a:sym typeface="Fira Sans Extra Condensed"/>
                        </a:rPr>
                        <a:t>Neural Network</a:t>
                      </a:r>
                      <a:endParaRPr>
                        <a:solidFill>
                          <a:schemeClr val="lt1"/>
                        </a:solidFill>
                        <a:latin typeface="Fira Sans Extra Condensed"/>
                        <a:ea typeface="Fira Sans Extra Condensed"/>
                        <a:cs typeface="Fira Sans Extra Condensed"/>
                        <a:sym typeface="Fira Sans Extra Condensed"/>
                      </a:endParaRPr>
                    </a:p>
                  </a:txBody>
                  <a:tcPr marL="63500" marR="63500" marT="63500" marB="63500" anchor="ctr">
                    <a:solidFill>
                      <a:schemeClr val="accent4"/>
                    </a:solidFill>
                  </a:tcP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81.8</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84.3</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tc>
                  <a:txBody>
                    <a:bodyPr/>
                    <a:lstStyle/>
                    <a:p>
                      <a:pPr marL="0" marR="0" lvl="0" indent="0" algn="ctr" rtl="0">
                        <a:lnSpc>
                          <a:spcPct val="100000"/>
                        </a:lnSpc>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79.5</a:t>
                      </a:r>
                      <a:endParaRPr>
                        <a:solidFill>
                          <a:schemeClr val="dk1"/>
                        </a:solidFill>
                        <a:latin typeface="Fira Sans Extra Condensed"/>
                        <a:ea typeface="Fira Sans Extra Condensed"/>
                        <a:cs typeface="Fira Sans Extra Condensed"/>
                        <a:sym typeface="Fira Sans Extra Condensed"/>
                      </a:endParaRPr>
                    </a:p>
                  </a:txBody>
                  <a:tcPr marL="63500" marR="63500" marT="63500" marB="63500" anchor="ctr"/>
                </a:tc>
                <a:extLst>
                  <a:ext uri="{0D108BD9-81ED-4DB2-BD59-A6C34878D82A}">
                    <a16:rowId xmlns:a16="http://schemas.microsoft.com/office/drawing/2014/main" val="10005"/>
                  </a:ext>
                </a:extLst>
              </a:tr>
            </a:tbl>
          </a:graphicData>
        </a:graphic>
      </p:graphicFrame>
      <p:sp>
        <p:nvSpPr>
          <p:cNvPr id="735" name="Google Shape;735;p30"/>
          <p:cNvSpPr/>
          <p:nvPr/>
        </p:nvSpPr>
        <p:spPr>
          <a:xfrm>
            <a:off x="1308750" y="2094825"/>
            <a:ext cx="6526500" cy="4806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736" name="Google Shape;736;p30"/>
          <p:cNvSpPr txBox="1"/>
          <p:nvPr/>
        </p:nvSpPr>
        <p:spPr>
          <a:xfrm>
            <a:off x="3072000" y="4219150"/>
            <a:ext cx="300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a:solidFill>
                  <a:schemeClr val="dk1"/>
                </a:solidFill>
                <a:latin typeface="Fira Sans Extra Condensed"/>
                <a:ea typeface="Fira Sans Extra Condensed"/>
                <a:cs typeface="Fira Sans Extra Condensed"/>
                <a:sym typeface="Fira Sans Extra Condensed"/>
              </a:rPr>
              <a:t>Chose model with the highest sensitivity</a:t>
            </a:r>
            <a:endParaRPr>
              <a:solidFill>
                <a:schemeClr val="dk1"/>
              </a:solidFill>
              <a:latin typeface="Fira Sans Extra Condensed"/>
              <a:ea typeface="Fira Sans Extra Condensed"/>
              <a:cs typeface="Fira Sans Extra Condensed"/>
              <a:sym typeface="Fira Sans Extra Condensed"/>
            </a:endParaRPr>
          </a:p>
        </p:txBody>
      </p:sp>
      <p:sp>
        <p:nvSpPr>
          <p:cNvPr id="737" name="Google Shape;737;p30"/>
          <p:cNvSpPr txBox="1"/>
          <p:nvPr/>
        </p:nvSpPr>
        <p:spPr>
          <a:xfrm>
            <a:off x="7240025" y="127025"/>
            <a:ext cx="1904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19</a:t>
            </a:fld>
            <a:endParaRPr/>
          </a:p>
        </p:txBody>
      </p:sp>
      <p:sp>
        <p:nvSpPr>
          <p:cNvPr id="743" name="Google Shape;743;p31"/>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Results of Tuned MARS Model</a:t>
            </a:r>
            <a:endParaRPr/>
          </a:p>
        </p:txBody>
      </p:sp>
      <p:pic>
        <p:nvPicPr>
          <p:cNvPr id="744" name="Google Shape;744;p31"/>
          <p:cNvPicPr preferRelativeResize="0"/>
          <p:nvPr/>
        </p:nvPicPr>
        <p:blipFill>
          <a:blip r:embed="rId3">
            <a:alphaModFix/>
          </a:blip>
          <a:stretch>
            <a:fillRect/>
          </a:stretch>
        </p:blipFill>
        <p:spPr>
          <a:xfrm>
            <a:off x="1065865" y="1215327"/>
            <a:ext cx="7012272" cy="3629750"/>
          </a:xfrm>
          <a:prstGeom prst="rect">
            <a:avLst/>
          </a:prstGeom>
          <a:noFill/>
          <a:ln>
            <a:noFill/>
          </a:ln>
        </p:spPr>
      </p:pic>
      <p:sp>
        <p:nvSpPr>
          <p:cNvPr id="745" name="Google Shape;745;p31"/>
          <p:cNvSpPr txBox="1"/>
          <p:nvPr/>
        </p:nvSpPr>
        <p:spPr>
          <a:xfrm>
            <a:off x="7240025" y="127025"/>
            <a:ext cx="19041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MAPLE LIM YIN YIN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4"/>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Agenda</a:t>
            </a:r>
            <a:endParaRPr/>
          </a:p>
        </p:txBody>
      </p:sp>
      <p:grpSp>
        <p:nvGrpSpPr>
          <p:cNvPr id="152" name="Google Shape;152;p14"/>
          <p:cNvGrpSpPr/>
          <p:nvPr/>
        </p:nvGrpSpPr>
        <p:grpSpPr>
          <a:xfrm>
            <a:off x="722650" y="1426113"/>
            <a:ext cx="2643898" cy="3024880"/>
            <a:chOff x="695250" y="1426113"/>
            <a:chExt cx="2643898" cy="3024880"/>
          </a:xfrm>
        </p:grpSpPr>
        <p:sp>
          <p:nvSpPr>
            <p:cNvPr id="153" name="Google Shape;153;p14"/>
            <p:cNvSpPr/>
            <p:nvPr/>
          </p:nvSpPr>
          <p:spPr>
            <a:xfrm>
              <a:off x="1558348" y="1426113"/>
              <a:ext cx="1780800" cy="1780800"/>
            </a:xfrm>
            <a:prstGeom prst="arc">
              <a:avLst>
                <a:gd name="adj1" fmla="val 10799969"/>
                <a:gd name="adj2" fmla="val 18223946"/>
              </a:avLst>
            </a:prstGeom>
            <a:noFill/>
            <a:ln w="19050" cap="flat" cmpd="sng">
              <a:solidFill>
                <a:schemeClr val="accent5"/>
              </a:solidFill>
              <a:prstDash val="dash"/>
              <a:round/>
              <a:headEnd type="none" w="sm" len="sm"/>
              <a:tailEnd type="triangl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a:off x="698550" y="1505875"/>
              <a:ext cx="1380600" cy="2384700"/>
            </a:xfrm>
            <a:prstGeom prst="round2SameRect">
              <a:avLst>
                <a:gd name="adj1" fmla="val 50000"/>
                <a:gd name="adj2" fmla="val 0"/>
              </a:avLst>
            </a:prstGeom>
            <a:solidFill>
              <a:schemeClr val="accent5"/>
            </a:solidFill>
            <a:ln>
              <a:noFill/>
            </a:ln>
          </p:spPr>
          <p:txBody>
            <a:bodyPr spcFirstLastPara="1" wrap="square" lIns="0" tIns="1371600" rIns="0" bIns="91425" anchor="ctr" anchorCtr="0">
              <a:noAutofit/>
            </a:bodyPr>
            <a:lstStyle/>
            <a:p>
              <a:pPr marL="0" lvl="0" indent="0" algn="ctr" rtl="0">
                <a:spcBef>
                  <a:spcPts val="0"/>
                </a:spcBef>
                <a:spcAft>
                  <a:spcPts val="0"/>
                </a:spcAft>
                <a:buClr>
                  <a:schemeClr val="dk1"/>
                </a:buClr>
                <a:buSzPts val="1100"/>
                <a:buFont typeface="Arial"/>
                <a:buNone/>
              </a:pPr>
              <a:endParaRPr sz="1300">
                <a:solidFill>
                  <a:schemeClr val="lt1"/>
                </a:solidFill>
                <a:latin typeface="Roboto"/>
                <a:ea typeface="Roboto"/>
                <a:cs typeface="Roboto"/>
                <a:sym typeface="Roboto"/>
              </a:endParaRPr>
            </a:p>
          </p:txBody>
        </p:sp>
        <p:sp>
          <p:nvSpPr>
            <p:cNvPr id="155" name="Google Shape;155;p14"/>
            <p:cNvSpPr/>
            <p:nvPr/>
          </p:nvSpPr>
          <p:spPr>
            <a:xfrm>
              <a:off x="976602" y="1729116"/>
              <a:ext cx="824400" cy="8244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5000">
                  <a:solidFill>
                    <a:schemeClr val="accent5"/>
                  </a:solidFill>
                  <a:latin typeface="Fira Sans Extra Condensed Medium"/>
                  <a:ea typeface="Fira Sans Extra Condensed Medium"/>
                  <a:cs typeface="Fira Sans Extra Condensed Medium"/>
                  <a:sym typeface="Fira Sans Extra Condensed Medium"/>
                </a:rPr>
                <a:t>1</a:t>
              </a:r>
              <a:endParaRPr>
                <a:solidFill>
                  <a:schemeClr val="accent5"/>
                </a:solidFill>
              </a:endParaRPr>
            </a:p>
          </p:txBody>
        </p:sp>
        <p:sp>
          <p:nvSpPr>
            <p:cNvPr id="156" name="Google Shape;156;p14"/>
            <p:cNvSpPr/>
            <p:nvPr/>
          </p:nvSpPr>
          <p:spPr>
            <a:xfrm>
              <a:off x="695250" y="3990193"/>
              <a:ext cx="1380600" cy="460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Introduction</a:t>
              </a:r>
              <a:endParaRPr>
                <a:solidFill>
                  <a:schemeClr val="lt1"/>
                </a:solidFill>
              </a:endParaRPr>
            </a:p>
          </p:txBody>
        </p:sp>
        <p:grpSp>
          <p:nvGrpSpPr>
            <p:cNvPr id="157" name="Google Shape;157;p14"/>
            <p:cNvGrpSpPr/>
            <p:nvPr/>
          </p:nvGrpSpPr>
          <p:grpSpPr>
            <a:xfrm>
              <a:off x="1235525" y="2753928"/>
              <a:ext cx="300062" cy="310882"/>
              <a:chOff x="1134712" y="4314328"/>
              <a:chExt cx="300062" cy="310882"/>
            </a:xfrm>
          </p:grpSpPr>
          <p:sp>
            <p:nvSpPr>
              <p:cNvPr id="158" name="Google Shape;158;p14"/>
              <p:cNvSpPr/>
              <p:nvPr/>
            </p:nvSpPr>
            <p:spPr>
              <a:xfrm>
                <a:off x="1335730" y="4314328"/>
                <a:ext cx="99044" cy="104227"/>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1262753" y="4546725"/>
                <a:ext cx="80445" cy="7848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1150333" y="4341624"/>
                <a:ext cx="257642" cy="268816"/>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a:off x="1134712" y="4408446"/>
                <a:ext cx="75955" cy="83909"/>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 name="Google Shape;162;p14"/>
          <p:cNvGrpSpPr/>
          <p:nvPr/>
        </p:nvGrpSpPr>
        <p:grpSpPr>
          <a:xfrm>
            <a:off x="4747300" y="1426113"/>
            <a:ext cx="2838230" cy="3024888"/>
            <a:chOff x="4747300" y="1426113"/>
            <a:chExt cx="2838230" cy="3024888"/>
          </a:xfrm>
        </p:grpSpPr>
        <p:sp>
          <p:nvSpPr>
            <p:cNvPr id="163" name="Google Shape;163;p14"/>
            <p:cNvSpPr/>
            <p:nvPr/>
          </p:nvSpPr>
          <p:spPr>
            <a:xfrm>
              <a:off x="5804730" y="1426113"/>
              <a:ext cx="1780800" cy="1780800"/>
            </a:xfrm>
            <a:prstGeom prst="arc">
              <a:avLst>
                <a:gd name="adj1" fmla="val 10799969"/>
                <a:gd name="adj2" fmla="val 18223946"/>
              </a:avLst>
            </a:prstGeom>
            <a:noFill/>
            <a:ln w="19050" cap="flat" cmpd="sng">
              <a:solidFill>
                <a:schemeClr val="accent3"/>
              </a:solidFill>
              <a:prstDash val="dash"/>
              <a:round/>
              <a:headEnd type="none" w="sm" len="sm"/>
              <a:tailEnd type="triangl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a:off x="4944950" y="1505875"/>
              <a:ext cx="1380600" cy="2384700"/>
            </a:xfrm>
            <a:prstGeom prst="round2SameRect">
              <a:avLst>
                <a:gd name="adj1" fmla="val 50000"/>
                <a:gd name="adj2" fmla="val 0"/>
              </a:avLst>
            </a:prstGeom>
            <a:solidFill>
              <a:schemeClr val="accent3"/>
            </a:solidFill>
            <a:ln>
              <a:noFill/>
            </a:ln>
          </p:spPr>
          <p:txBody>
            <a:bodyPr spcFirstLastPara="1" wrap="square" lIns="0" tIns="1371600"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chemeClr val="lt1"/>
                </a:solidFill>
              </a:endParaRPr>
            </a:p>
          </p:txBody>
        </p:sp>
        <p:sp>
          <p:nvSpPr>
            <p:cNvPr id="165" name="Google Shape;165;p14"/>
            <p:cNvSpPr/>
            <p:nvPr/>
          </p:nvSpPr>
          <p:spPr>
            <a:xfrm>
              <a:off x="5223002" y="1729116"/>
              <a:ext cx="824400" cy="8244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5000">
                  <a:solidFill>
                    <a:schemeClr val="accent3"/>
                  </a:solidFill>
                  <a:latin typeface="Fira Sans Extra Condensed Medium"/>
                  <a:ea typeface="Fira Sans Extra Condensed Medium"/>
                  <a:cs typeface="Fira Sans Extra Condensed Medium"/>
                  <a:sym typeface="Fira Sans Extra Condensed Medium"/>
                </a:rPr>
                <a:t>3</a:t>
              </a:r>
              <a:endParaRPr>
                <a:solidFill>
                  <a:schemeClr val="accent3"/>
                </a:solidFill>
              </a:endParaRPr>
            </a:p>
          </p:txBody>
        </p:sp>
        <p:sp>
          <p:nvSpPr>
            <p:cNvPr id="166" name="Google Shape;166;p14"/>
            <p:cNvSpPr/>
            <p:nvPr/>
          </p:nvSpPr>
          <p:spPr>
            <a:xfrm>
              <a:off x="4747300" y="3990200"/>
              <a:ext cx="1860900" cy="46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Recommendations</a:t>
              </a:r>
              <a:endParaRPr/>
            </a:p>
          </p:txBody>
        </p:sp>
        <p:grpSp>
          <p:nvGrpSpPr>
            <p:cNvPr id="167" name="Google Shape;167;p14"/>
            <p:cNvGrpSpPr/>
            <p:nvPr/>
          </p:nvGrpSpPr>
          <p:grpSpPr>
            <a:xfrm>
              <a:off x="5483493" y="2743562"/>
              <a:ext cx="300095" cy="331612"/>
              <a:chOff x="2805380" y="4122462"/>
              <a:chExt cx="300095" cy="331612"/>
            </a:xfrm>
          </p:grpSpPr>
          <p:sp>
            <p:nvSpPr>
              <p:cNvPr id="168" name="Google Shape;168;p14"/>
              <p:cNvSpPr/>
              <p:nvPr/>
            </p:nvSpPr>
            <p:spPr>
              <a:xfrm>
                <a:off x="2954576" y="4122462"/>
                <a:ext cx="18778" cy="49610"/>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3011694" y="4143487"/>
                <a:ext cx="38368" cy="38339"/>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4"/>
              <p:cNvSpPr/>
              <p:nvPr/>
            </p:nvSpPr>
            <p:spPr>
              <a:xfrm>
                <a:off x="3067081" y="4259711"/>
                <a:ext cx="38395" cy="20406"/>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2805380" y="4259711"/>
                <a:ext cx="38395" cy="19507"/>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2879545" y="4143487"/>
                <a:ext cx="38395" cy="38339"/>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2822427" y="4181629"/>
                <a:ext cx="40099" cy="29204"/>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a:off x="3047491" y="4181966"/>
                <a:ext cx="40072" cy="30131"/>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2856546" y="4180027"/>
                <a:ext cx="191811" cy="274048"/>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 name="Google Shape;176;p14"/>
          <p:cNvGrpSpPr/>
          <p:nvPr/>
        </p:nvGrpSpPr>
        <p:grpSpPr>
          <a:xfrm>
            <a:off x="2752150" y="1426113"/>
            <a:ext cx="2731414" cy="3024888"/>
            <a:chOff x="2730925" y="1426113"/>
            <a:chExt cx="2731414" cy="3024888"/>
          </a:xfrm>
        </p:grpSpPr>
        <p:sp>
          <p:nvSpPr>
            <p:cNvPr id="177" name="Google Shape;177;p14"/>
            <p:cNvSpPr/>
            <p:nvPr/>
          </p:nvSpPr>
          <p:spPr>
            <a:xfrm>
              <a:off x="3681539" y="1426113"/>
              <a:ext cx="1780800" cy="1780800"/>
            </a:xfrm>
            <a:prstGeom prst="arc">
              <a:avLst>
                <a:gd name="adj1" fmla="val 10799969"/>
                <a:gd name="adj2" fmla="val 18223946"/>
              </a:avLst>
            </a:prstGeom>
            <a:noFill/>
            <a:ln w="19050" cap="flat" cmpd="sng">
              <a:solidFill>
                <a:schemeClr val="accent4"/>
              </a:solidFill>
              <a:prstDash val="dash"/>
              <a:round/>
              <a:headEnd type="none" w="sm" len="sm"/>
              <a:tailEnd type="triangl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2821750" y="1505875"/>
              <a:ext cx="1380600" cy="2384700"/>
            </a:xfrm>
            <a:prstGeom prst="round2SameRect">
              <a:avLst>
                <a:gd name="adj1" fmla="val 50000"/>
                <a:gd name="adj2" fmla="val 0"/>
              </a:avLst>
            </a:prstGeom>
            <a:solidFill>
              <a:schemeClr val="accent4"/>
            </a:solidFill>
            <a:ln>
              <a:noFill/>
            </a:ln>
          </p:spPr>
          <p:txBody>
            <a:bodyPr spcFirstLastPara="1" wrap="square" lIns="0" tIns="1371600"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chemeClr val="lt1"/>
                </a:solidFill>
              </a:endParaRPr>
            </a:p>
          </p:txBody>
        </p:sp>
        <p:sp>
          <p:nvSpPr>
            <p:cNvPr id="179" name="Google Shape;179;p14"/>
            <p:cNvSpPr/>
            <p:nvPr/>
          </p:nvSpPr>
          <p:spPr>
            <a:xfrm>
              <a:off x="3099802" y="1729116"/>
              <a:ext cx="824400" cy="8244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5000">
                  <a:solidFill>
                    <a:schemeClr val="accent4"/>
                  </a:solidFill>
                  <a:latin typeface="Fira Sans Extra Condensed Medium"/>
                  <a:ea typeface="Fira Sans Extra Condensed Medium"/>
                  <a:cs typeface="Fira Sans Extra Condensed Medium"/>
                  <a:sym typeface="Fira Sans Extra Condensed Medium"/>
                </a:rPr>
                <a:t>2</a:t>
              </a:r>
              <a:endParaRPr>
                <a:solidFill>
                  <a:schemeClr val="accent4"/>
                </a:solidFill>
              </a:endParaRPr>
            </a:p>
          </p:txBody>
        </p:sp>
        <p:sp>
          <p:nvSpPr>
            <p:cNvPr id="180" name="Google Shape;180;p14"/>
            <p:cNvSpPr/>
            <p:nvPr/>
          </p:nvSpPr>
          <p:spPr>
            <a:xfrm>
              <a:off x="2730925" y="3990200"/>
              <a:ext cx="1577700" cy="460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Analysis</a:t>
              </a:r>
              <a:endParaRPr/>
            </a:p>
          </p:txBody>
        </p:sp>
        <p:grpSp>
          <p:nvGrpSpPr>
            <p:cNvPr id="181" name="Google Shape;181;p14"/>
            <p:cNvGrpSpPr/>
            <p:nvPr/>
          </p:nvGrpSpPr>
          <p:grpSpPr>
            <a:xfrm>
              <a:off x="3360313" y="2753925"/>
              <a:ext cx="300068" cy="310882"/>
              <a:chOff x="4445075" y="4004225"/>
              <a:chExt cx="300068" cy="310882"/>
            </a:xfrm>
          </p:grpSpPr>
          <p:sp>
            <p:nvSpPr>
              <p:cNvPr id="182" name="Google Shape;182;p14"/>
              <p:cNvSpPr/>
              <p:nvPr/>
            </p:nvSpPr>
            <p:spPr>
              <a:xfrm>
                <a:off x="4497596" y="4243800"/>
                <a:ext cx="18341" cy="19077"/>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4"/>
              <p:cNvSpPr/>
              <p:nvPr/>
            </p:nvSpPr>
            <p:spPr>
              <a:xfrm>
                <a:off x="4445075" y="4041536"/>
                <a:ext cx="230040" cy="273571"/>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4505554" y="4004225"/>
                <a:ext cx="107467" cy="56388"/>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4691006" y="4132709"/>
                <a:ext cx="52546" cy="111118"/>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a:off x="4692597" y="4078005"/>
                <a:ext cx="52546" cy="3649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4696564" y="4252904"/>
                <a:ext cx="43805" cy="45626"/>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8" name="Google Shape;188;p14"/>
          <p:cNvGrpSpPr/>
          <p:nvPr/>
        </p:nvGrpSpPr>
        <p:grpSpPr>
          <a:xfrm>
            <a:off x="6897088" y="1505875"/>
            <a:ext cx="1729200" cy="2945125"/>
            <a:chOff x="6897088" y="1505875"/>
            <a:chExt cx="1729200" cy="2945125"/>
          </a:xfrm>
        </p:grpSpPr>
        <p:sp>
          <p:nvSpPr>
            <p:cNvPr id="189" name="Google Shape;189;p14"/>
            <p:cNvSpPr/>
            <p:nvPr/>
          </p:nvSpPr>
          <p:spPr>
            <a:xfrm>
              <a:off x="7068150" y="1505875"/>
              <a:ext cx="1380600" cy="2384700"/>
            </a:xfrm>
            <a:prstGeom prst="round2SameRect">
              <a:avLst>
                <a:gd name="adj1" fmla="val 50000"/>
                <a:gd name="adj2" fmla="val 0"/>
              </a:avLst>
            </a:prstGeom>
            <a:solidFill>
              <a:schemeClr val="accent2"/>
            </a:solidFill>
            <a:ln>
              <a:noFill/>
            </a:ln>
          </p:spPr>
          <p:txBody>
            <a:bodyPr spcFirstLastPara="1" wrap="square" lIns="0" tIns="1371600"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chemeClr val="lt1"/>
                </a:solidFill>
              </a:endParaRPr>
            </a:p>
          </p:txBody>
        </p:sp>
        <p:sp>
          <p:nvSpPr>
            <p:cNvPr id="190" name="Google Shape;190;p14"/>
            <p:cNvSpPr/>
            <p:nvPr/>
          </p:nvSpPr>
          <p:spPr>
            <a:xfrm>
              <a:off x="7346202" y="1729116"/>
              <a:ext cx="824400" cy="8244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5000">
                  <a:solidFill>
                    <a:schemeClr val="accent2"/>
                  </a:solidFill>
                  <a:latin typeface="Fira Sans Extra Condensed Medium"/>
                  <a:ea typeface="Fira Sans Extra Condensed Medium"/>
                  <a:cs typeface="Fira Sans Extra Condensed Medium"/>
                  <a:sym typeface="Fira Sans Extra Condensed Medium"/>
                </a:rPr>
                <a:t>4</a:t>
              </a:r>
              <a:endParaRPr>
                <a:solidFill>
                  <a:schemeClr val="accent2"/>
                </a:solidFill>
              </a:endParaRPr>
            </a:p>
          </p:txBody>
        </p:sp>
        <p:sp>
          <p:nvSpPr>
            <p:cNvPr id="191" name="Google Shape;191;p14"/>
            <p:cNvSpPr/>
            <p:nvPr/>
          </p:nvSpPr>
          <p:spPr>
            <a:xfrm>
              <a:off x="6897088" y="3990200"/>
              <a:ext cx="1729200" cy="46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Conclusion</a:t>
              </a:r>
              <a:endParaRPr/>
            </a:p>
          </p:txBody>
        </p:sp>
        <p:grpSp>
          <p:nvGrpSpPr>
            <p:cNvPr id="192" name="Google Shape;192;p14"/>
            <p:cNvGrpSpPr/>
            <p:nvPr/>
          </p:nvGrpSpPr>
          <p:grpSpPr>
            <a:xfrm>
              <a:off x="7610125" y="2758471"/>
              <a:ext cx="301767" cy="301767"/>
              <a:chOff x="7775625" y="3682471"/>
              <a:chExt cx="301767" cy="301767"/>
            </a:xfrm>
          </p:grpSpPr>
          <p:sp>
            <p:nvSpPr>
              <p:cNvPr id="193" name="Google Shape;193;p14"/>
              <p:cNvSpPr/>
              <p:nvPr/>
            </p:nvSpPr>
            <p:spPr>
              <a:xfrm>
                <a:off x="7775625" y="3682471"/>
                <a:ext cx="301767" cy="301767"/>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 name="Google Shape;194;p14"/>
              <p:cNvSpPr/>
              <p:nvPr/>
            </p:nvSpPr>
            <p:spPr>
              <a:xfrm>
                <a:off x="7867660" y="3793984"/>
                <a:ext cx="119060" cy="78757"/>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
        <p:nvSpPr>
          <p:cNvPr id="195" name="Google Shape;19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32"/>
          <p:cNvSpPr txBox="1">
            <a:spLocks noGrp="1"/>
          </p:cNvSpPr>
          <p:nvPr>
            <p:ph type="ctrTitle"/>
          </p:nvPr>
        </p:nvSpPr>
        <p:spPr>
          <a:xfrm>
            <a:off x="3943625" y="1153375"/>
            <a:ext cx="4926900" cy="12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Recommendations</a:t>
            </a:r>
            <a:endParaRPr/>
          </a:p>
          <a:p>
            <a:pPr marL="0" lvl="0" indent="0" algn="l" rtl="0">
              <a:spcBef>
                <a:spcPts val="0"/>
              </a:spcBef>
              <a:spcAft>
                <a:spcPts val="0"/>
              </a:spcAft>
              <a:buNone/>
            </a:pPr>
            <a:endParaRPr sz="4000"/>
          </a:p>
        </p:txBody>
      </p:sp>
      <p:sp>
        <p:nvSpPr>
          <p:cNvPr id="751" name="Google Shape;751;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20</a:t>
            </a:fld>
            <a:endParaRPr/>
          </a:p>
        </p:txBody>
      </p:sp>
      <p:pic>
        <p:nvPicPr>
          <p:cNvPr id="752" name="Google Shape;752;p32"/>
          <p:cNvPicPr preferRelativeResize="0"/>
          <p:nvPr/>
        </p:nvPicPr>
        <p:blipFill rotWithShape="1">
          <a:blip r:embed="rId3">
            <a:alphaModFix/>
          </a:blip>
          <a:srcRect b="7578"/>
          <a:stretch/>
        </p:blipFill>
        <p:spPr>
          <a:xfrm>
            <a:off x="525025" y="1153375"/>
            <a:ext cx="2892450" cy="3288300"/>
          </a:xfrm>
          <a:prstGeom prst="rect">
            <a:avLst/>
          </a:prstGeom>
          <a:noFill/>
          <a:ln>
            <a:noFill/>
          </a:ln>
        </p:spPr>
      </p:pic>
      <p:sp>
        <p:nvSpPr>
          <p:cNvPr id="753" name="Google Shape;753;p32"/>
          <p:cNvSpPr/>
          <p:nvPr/>
        </p:nvSpPr>
        <p:spPr>
          <a:xfrm>
            <a:off x="4712975" y="2155125"/>
            <a:ext cx="3388200" cy="624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Enhance Customer Targeting</a:t>
            </a:r>
            <a:endParaRPr sz="1800" b="1">
              <a:solidFill>
                <a:srgbClr val="FFFFFF"/>
              </a:solidFill>
              <a:latin typeface="Fira Sans Extra Condensed"/>
              <a:ea typeface="Fira Sans Extra Condensed"/>
              <a:cs typeface="Fira Sans Extra Condensed"/>
              <a:sym typeface="Fira Sans Extra Condensed"/>
            </a:endParaRPr>
          </a:p>
        </p:txBody>
      </p:sp>
      <p:sp>
        <p:nvSpPr>
          <p:cNvPr id="754" name="Google Shape;754;p32"/>
          <p:cNvSpPr/>
          <p:nvPr/>
        </p:nvSpPr>
        <p:spPr>
          <a:xfrm>
            <a:off x="4712975" y="3162475"/>
            <a:ext cx="3388200" cy="624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Improve Competencies and Systems</a:t>
            </a:r>
            <a:endParaRPr sz="1800" b="1">
              <a:solidFill>
                <a:srgbClr val="FFFFFF"/>
              </a:solidFill>
              <a:latin typeface="Fira Sans Extra Condensed"/>
              <a:ea typeface="Fira Sans Extra Condensed"/>
              <a:cs typeface="Fira Sans Extra Condensed"/>
              <a:sym typeface="Fira Sans Extra Condensed"/>
            </a:endParaRPr>
          </a:p>
        </p:txBody>
      </p:sp>
      <p:sp>
        <p:nvSpPr>
          <p:cNvPr id="755" name="Google Shape;755;p32"/>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SITTI NURARFAZIRAH</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21</a:t>
            </a:fld>
            <a:endParaRPr/>
          </a:p>
        </p:txBody>
      </p:sp>
      <p:sp>
        <p:nvSpPr>
          <p:cNvPr id="761" name="Google Shape;761;p33"/>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a:t>Enhance Customer Targeting based on:</a:t>
            </a:r>
            <a:endParaRPr sz="1400" b="0">
              <a:latin typeface="Roboto"/>
              <a:ea typeface="Roboto"/>
              <a:cs typeface="Roboto"/>
              <a:sym typeface="Roboto"/>
            </a:endParaRPr>
          </a:p>
          <a:p>
            <a:pPr marL="0" lvl="0" indent="0" algn="ctr" rtl="0">
              <a:spcBef>
                <a:spcPts val="0"/>
              </a:spcBef>
              <a:spcAft>
                <a:spcPts val="0"/>
              </a:spcAft>
              <a:buNone/>
            </a:pPr>
            <a:endParaRPr/>
          </a:p>
        </p:txBody>
      </p:sp>
      <p:pic>
        <p:nvPicPr>
          <p:cNvPr id="762" name="Google Shape;762;p33"/>
          <p:cNvPicPr preferRelativeResize="0"/>
          <p:nvPr/>
        </p:nvPicPr>
        <p:blipFill>
          <a:blip r:embed="rId3">
            <a:alphaModFix/>
          </a:blip>
          <a:stretch>
            <a:fillRect/>
          </a:stretch>
        </p:blipFill>
        <p:spPr>
          <a:xfrm>
            <a:off x="1053650" y="1456613"/>
            <a:ext cx="2496575" cy="2496575"/>
          </a:xfrm>
          <a:prstGeom prst="rect">
            <a:avLst/>
          </a:prstGeom>
          <a:noFill/>
          <a:ln>
            <a:noFill/>
          </a:ln>
        </p:spPr>
      </p:pic>
      <p:sp>
        <p:nvSpPr>
          <p:cNvPr id="763" name="Google Shape;763;p33"/>
          <p:cNvSpPr/>
          <p:nvPr/>
        </p:nvSpPr>
        <p:spPr>
          <a:xfrm>
            <a:off x="4743075" y="1247925"/>
            <a:ext cx="2389500" cy="624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Seasonality</a:t>
            </a:r>
            <a:endParaRPr sz="1800" b="1">
              <a:solidFill>
                <a:srgbClr val="FFFFFF"/>
              </a:solidFill>
              <a:latin typeface="Fira Sans Extra Condensed"/>
              <a:ea typeface="Fira Sans Extra Condensed"/>
              <a:cs typeface="Fira Sans Extra Condensed"/>
              <a:sym typeface="Fira Sans Extra Condensed"/>
            </a:endParaRPr>
          </a:p>
        </p:txBody>
      </p:sp>
      <p:sp>
        <p:nvSpPr>
          <p:cNvPr id="764" name="Google Shape;764;p33"/>
          <p:cNvSpPr/>
          <p:nvPr/>
        </p:nvSpPr>
        <p:spPr>
          <a:xfrm>
            <a:off x="4743075" y="2088625"/>
            <a:ext cx="2389500" cy="624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Loan Status &amp; Job/Age Group</a:t>
            </a:r>
            <a:endParaRPr sz="1800" b="1">
              <a:solidFill>
                <a:srgbClr val="FFFFFF"/>
              </a:solidFill>
              <a:latin typeface="Fira Sans Extra Condensed"/>
              <a:ea typeface="Fira Sans Extra Condensed"/>
              <a:cs typeface="Fira Sans Extra Condensed"/>
              <a:sym typeface="Fira Sans Extra Condensed"/>
            </a:endParaRPr>
          </a:p>
        </p:txBody>
      </p:sp>
      <p:sp>
        <p:nvSpPr>
          <p:cNvPr id="765" name="Google Shape;765;p33"/>
          <p:cNvSpPr/>
          <p:nvPr/>
        </p:nvSpPr>
        <p:spPr>
          <a:xfrm>
            <a:off x="4743075" y="2929325"/>
            <a:ext cx="2389500" cy="6249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Results of previous campaign</a:t>
            </a:r>
            <a:endParaRPr sz="1800" b="1">
              <a:solidFill>
                <a:srgbClr val="FFFFFF"/>
              </a:solidFill>
              <a:latin typeface="Fira Sans Extra Condensed"/>
              <a:ea typeface="Fira Sans Extra Condensed"/>
              <a:cs typeface="Fira Sans Extra Condensed"/>
              <a:sym typeface="Fira Sans Extra Condensed"/>
            </a:endParaRPr>
          </a:p>
        </p:txBody>
      </p:sp>
      <p:sp>
        <p:nvSpPr>
          <p:cNvPr id="766" name="Google Shape;766;p33"/>
          <p:cNvSpPr/>
          <p:nvPr/>
        </p:nvSpPr>
        <p:spPr>
          <a:xfrm>
            <a:off x="4743075" y="3770025"/>
            <a:ext cx="2389500" cy="624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Expected duration to win a prospect</a:t>
            </a:r>
            <a:endParaRPr sz="1800" b="1">
              <a:solidFill>
                <a:srgbClr val="FFFFFF"/>
              </a:solidFill>
              <a:latin typeface="Fira Sans Extra Condensed"/>
              <a:ea typeface="Fira Sans Extra Condensed"/>
              <a:cs typeface="Fira Sans Extra Condensed"/>
              <a:sym typeface="Fira Sans Extra Condensed"/>
            </a:endParaRPr>
          </a:p>
        </p:txBody>
      </p:sp>
      <p:sp>
        <p:nvSpPr>
          <p:cNvPr id="767" name="Google Shape;767;p33"/>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SITTI NURARFAZIRAH</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22</a:t>
            </a:fld>
            <a:endParaRPr/>
          </a:p>
        </p:txBody>
      </p:sp>
      <p:sp>
        <p:nvSpPr>
          <p:cNvPr id="773" name="Google Shape;773;p34"/>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Seasonality: Feb, Mar, Apr, Sept, Oct, Dec</a:t>
            </a:r>
            <a:endParaRPr/>
          </a:p>
        </p:txBody>
      </p:sp>
      <p:pic>
        <p:nvPicPr>
          <p:cNvPr id="774" name="Google Shape;774;p34"/>
          <p:cNvPicPr preferRelativeResize="0"/>
          <p:nvPr/>
        </p:nvPicPr>
        <p:blipFill>
          <a:blip r:embed="rId3">
            <a:alphaModFix/>
          </a:blip>
          <a:stretch>
            <a:fillRect/>
          </a:stretch>
        </p:blipFill>
        <p:spPr>
          <a:xfrm>
            <a:off x="1873900" y="1055400"/>
            <a:ext cx="5396191" cy="3855599"/>
          </a:xfrm>
          <a:prstGeom prst="rect">
            <a:avLst/>
          </a:prstGeom>
          <a:noFill/>
          <a:ln>
            <a:noFill/>
          </a:ln>
        </p:spPr>
      </p:pic>
      <p:sp>
        <p:nvSpPr>
          <p:cNvPr id="775" name="Google Shape;775;p34"/>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SITTI NURARFAZIRAH</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23</a:t>
            </a:fld>
            <a:endParaRPr/>
          </a:p>
        </p:txBody>
      </p:sp>
      <p:sp>
        <p:nvSpPr>
          <p:cNvPr id="781" name="Google Shape;781;p35"/>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Loan Status</a:t>
            </a:r>
            <a:endParaRPr/>
          </a:p>
        </p:txBody>
      </p:sp>
      <p:pic>
        <p:nvPicPr>
          <p:cNvPr id="782" name="Google Shape;782;p35"/>
          <p:cNvPicPr preferRelativeResize="0"/>
          <p:nvPr/>
        </p:nvPicPr>
        <p:blipFill>
          <a:blip r:embed="rId3">
            <a:alphaModFix/>
          </a:blip>
          <a:stretch>
            <a:fillRect/>
          </a:stretch>
        </p:blipFill>
        <p:spPr>
          <a:xfrm>
            <a:off x="821875" y="983100"/>
            <a:ext cx="7500256" cy="3855600"/>
          </a:xfrm>
          <a:prstGeom prst="rect">
            <a:avLst/>
          </a:prstGeom>
          <a:noFill/>
          <a:ln>
            <a:noFill/>
          </a:ln>
        </p:spPr>
      </p:pic>
      <p:sp>
        <p:nvSpPr>
          <p:cNvPr id="783" name="Google Shape;783;p35"/>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SITTI NURARFAZIRAH</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87"/>
        <p:cNvGrpSpPr/>
        <p:nvPr/>
      </p:nvGrpSpPr>
      <p:grpSpPr>
        <a:xfrm>
          <a:off x="0" y="0"/>
          <a:ext cx="0" cy="0"/>
          <a:chOff x="0" y="0"/>
          <a:chExt cx="0" cy="0"/>
        </a:xfrm>
      </p:grpSpPr>
      <p:sp>
        <p:nvSpPr>
          <p:cNvPr id="788" name="Google Shape;788;p36"/>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Job/Age Group</a:t>
            </a:r>
            <a:endParaRPr/>
          </a:p>
        </p:txBody>
      </p:sp>
      <p:sp>
        <p:nvSpPr>
          <p:cNvPr id="789" name="Google Shape;789;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24</a:t>
            </a:fld>
            <a:endParaRPr/>
          </a:p>
        </p:txBody>
      </p:sp>
      <p:pic>
        <p:nvPicPr>
          <p:cNvPr id="790" name="Google Shape;790;p36"/>
          <p:cNvPicPr preferRelativeResize="0"/>
          <p:nvPr/>
        </p:nvPicPr>
        <p:blipFill>
          <a:blip r:embed="rId3">
            <a:alphaModFix/>
          </a:blip>
          <a:stretch>
            <a:fillRect/>
          </a:stretch>
        </p:blipFill>
        <p:spPr>
          <a:xfrm>
            <a:off x="838888" y="983100"/>
            <a:ext cx="7466214" cy="3855600"/>
          </a:xfrm>
          <a:prstGeom prst="rect">
            <a:avLst/>
          </a:prstGeom>
          <a:noFill/>
          <a:ln>
            <a:noFill/>
          </a:ln>
        </p:spPr>
      </p:pic>
      <p:sp>
        <p:nvSpPr>
          <p:cNvPr id="791" name="Google Shape;791;p36"/>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SITTI NURARFAZIRAH</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37"/>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Result of Previous Campaign</a:t>
            </a:r>
            <a:endParaRPr/>
          </a:p>
        </p:txBody>
      </p:sp>
      <p:sp>
        <p:nvSpPr>
          <p:cNvPr id="797" name="Google Shape;797;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25</a:t>
            </a:fld>
            <a:endParaRPr/>
          </a:p>
        </p:txBody>
      </p:sp>
      <p:grpSp>
        <p:nvGrpSpPr>
          <p:cNvPr id="798" name="Google Shape;798;p37"/>
          <p:cNvGrpSpPr/>
          <p:nvPr/>
        </p:nvGrpSpPr>
        <p:grpSpPr>
          <a:xfrm>
            <a:off x="5212125" y="1434825"/>
            <a:ext cx="3117900" cy="572700"/>
            <a:chOff x="457200" y="1655100"/>
            <a:chExt cx="3117900" cy="572700"/>
          </a:xfrm>
        </p:grpSpPr>
        <p:sp>
          <p:nvSpPr>
            <p:cNvPr id="799" name="Google Shape;799;p37"/>
            <p:cNvSpPr/>
            <p:nvPr/>
          </p:nvSpPr>
          <p:spPr>
            <a:xfrm>
              <a:off x="457200" y="1655100"/>
              <a:ext cx="3117900" cy="572700"/>
            </a:xfrm>
            <a:prstGeom prst="roundRect">
              <a:avLst>
                <a:gd name="adj" fmla="val 50000"/>
              </a:avLst>
            </a:prstGeom>
            <a:solidFill>
              <a:srgbClr val="EEEEEE"/>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7"/>
            <p:cNvSpPr txBox="1"/>
            <p:nvPr/>
          </p:nvSpPr>
          <p:spPr>
            <a:xfrm>
              <a:off x="538375" y="1823100"/>
              <a:ext cx="3003000" cy="2367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Prospects who were previous customers tend to say “Yes” to deposit</a:t>
              </a:r>
              <a:endParaRPr sz="1200">
                <a:latin typeface="Roboto"/>
                <a:ea typeface="Roboto"/>
                <a:cs typeface="Roboto"/>
                <a:sym typeface="Roboto"/>
              </a:endParaRPr>
            </a:p>
          </p:txBody>
        </p:sp>
      </p:grpSp>
      <p:grpSp>
        <p:nvGrpSpPr>
          <p:cNvPr id="801" name="Google Shape;801;p37"/>
          <p:cNvGrpSpPr/>
          <p:nvPr/>
        </p:nvGrpSpPr>
        <p:grpSpPr>
          <a:xfrm>
            <a:off x="5212125" y="2431988"/>
            <a:ext cx="3117900" cy="572700"/>
            <a:chOff x="457200" y="1655100"/>
            <a:chExt cx="3117900" cy="572700"/>
          </a:xfrm>
        </p:grpSpPr>
        <p:sp>
          <p:nvSpPr>
            <p:cNvPr id="802" name="Google Shape;802;p37"/>
            <p:cNvSpPr/>
            <p:nvPr/>
          </p:nvSpPr>
          <p:spPr>
            <a:xfrm>
              <a:off x="457200" y="1655100"/>
              <a:ext cx="3117900" cy="572700"/>
            </a:xfrm>
            <a:prstGeom prst="roundRect">
              <a:avLst>
                <a:gd name="adj" fmla="val 50000"/>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7"/>
            <p:cNvSpPr txBox="1"/>
            <p:nvPr/>
          </p:nvSpPr>
          <p:spPr>
            <a:xfrm>
              <a:off x="538375" y="1823100"/>
              <a:ext cx="3003000" cy="2367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Focus on existing customers when trying to market new campaigns</a:t>
              </a:r>
              <a:endParaRPr sz="1200">
                <a:latin typeface="Roboto"/>
                <a:ea typeface="Roboto"/>
                <a:cs typeface="Roboto"/>
                <a:sym typeface="Roboto"/>
              </a:endParaRPr>
            </a:p>
          </p:txBody>
        </p:sp>
      </p:grpSp>
      <p:grpSp>
        <p:nvGrpSpPr>
          <p:cNvPr id="804" name="Google Shape;804;p37"/>
          <p:cNvGrpSpPr/>
          <p:nvPr/>
        </p:nvGrpSpPr>
        <p:grpSpPr>
          <a:xfrm>
            <a:off x="5212125" y="3429175"/>
            <a:ext cx="3117900" cy="572700"/>
            <a:chOff x="457200" y="1655100"/>
            <a:chExt cx="3117900" cy="572700"/>
          </a:xfrm>
        </p:grpSpPr>
        <p:sp>
          <p:nvSpPr>
            <p:cNvPr id="805" name="Google Shape;805;p37"/>
            <p:cNvSpPr/>
            <p:nvPr/>
          </p:nvSpPr>
          <p:spPr>
            <a:xfrm>
              <a:off x="457200" y="1655100"/>
              <a:ext cx="3117900" cy="572700"/>
            </a:xfrm>
            <a:prstGeom prst="roundRect">
              <a:avLst>
                <a:gd name="adj" fmla="val 50000"/>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7"/>
            <p:cNvSpPr txBox="1"/>
            <p:nvPr/>
          </p:nvSpPr>
          <p:spPr>
            <a:xfrm>
              <a:off x="538375" y="1823100"/>
              <a:ext cx="3003000" cy="2367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Frequency of calls to existing customers should be kept to a minimum </a:t>
              </a:r>
              <a:endParaRPr sz="1200">
                <a:latin typeface="Roboto"/>
                <a:ea typeface="Roboto"/>
                <a:cs typeface="Roboto"/>
                <a:sym typeface="Roboto"/>
              </a:endParaRPr>
            </a:p>
          </p:txBody>
        </p:sp>
      </p:grpSp>
      <p:pic>
        <p:nvPicPr>
          <p:cNvPr id="807" name="Google Shape;807;p37"/>
          <p:cNvPicPr preferRelativeResize="0"/>
          <p:nvPr/>
        </p:nvPicPr>
        <p:blipFill>
          <a:blip r:embed="rId3">
            <a:alphaModFix/>
          </a:blip>
          <a:stretch>
            <a:fillRect/>
          </a:stretch>
        </p:blipFill>
        <p:spPr>
          <a:xfrm>
            <a:off x="167700" y="1447425"/>
            <a:ext cx="4907325" cy="2541841"/>
          </a:xfrm>
          <a:prstGeom prst="rect">
            <a:avLst/>
          </a:prstGeom>
          <a:noFill/>
          <a:ln>
            <a:noFill/>
          </a:ln>
        </p:spPr>
      </p:pic>
      <p:sp>
        <p:nvSpPr>
          <p:cNvPr id="808" name="Google Shape;808;p37"/>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SITTI NURARFAZIRAH</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3" name="Google Shape;813;p38"/>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Result of Previous Campaign</a:t>
            </a:r>
            <a:endParaRPr/>
          </a:p>
        </p:txBody>
      </p:sp>
      <p:sp>
        <p:nvSpPr>
          <p:cNvPr id="814" name="Google Shape;814;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26</a:t>
            </a:fld>
            <a:endParaRPr/>
          </a:p>
        </p:txBody>
      </p:sp>
      <p:grpSp>
        <p:nvGrpSpPr>
          <p:cNvPr id="815" name="Google Shape;815;p38"/>
          <p:cNvGrpSpPr/>
          <p:nvPr/>
        </p:nvGrpSpPr>
        <p:grpSpPr>
          <a:xfrm>
            <a:off x="5212125" y="1434825"/>
            <a:ext cx="3117900" cy="572700"/>
            <a:chOff x="457200" y="1655100"/>
            <a:chExt cx="3117900" cy="572700"/>
          </a:xfrm>
        </p:grpSpPr>
        <p:sp>
          <p:nvSpPr>
            <p:cNvPr id="816" name="Google Shape;816;p38"/>
            <p:cNvSpPr/>
            <p:nvPr/>
          </p:nvSpPr>
          <p:spPr>
            <a:xfrm>
              <a:off x="457200" y="1655100"/>
              <a:ext cx="3117900" cy="572700"/>
            </a:xfrm>
            <a:prstGeom prst="roundRect">
              <a:avLst>
                <a:gd name="adj" fmla="val 50000"/>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8"/>
            <p:cNvSpPr txBox="1"/>
            <p:nvPr/>
          </p:nvSpPr>
          <p:spPr>
            <a:xfrm>
              <a:off x="538375" y="1823100"/>
              <a:ext cx="3003000" cy="2367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Prospects who were previous customers tend to say “Yes” to deposit</a:t>
              </a:r>
              <a:endParaRPr sz="1200">
                <a:latin typeface="Roboto"/>
                <a:ea typeface="Roboto"/>
                <a:cs typeface="Roboto"/>
                <a:sym typeface="Roboto"/>
              </a:endParaRPr>
            </a:p>
          </p:txBody>
        </p:sp>
      </p:grpSp>
      <p:grpSp>
        <p:nvGrpSpPr>
          <p:cNvPr id="818" name="Google Shape;818;p38"/>
          <p:cNvGrpSpPr/>
          <p:nvPr/>
        </p:nvGrpSpPr>
        <p:grpSpPr>
          <a:xfrm>
            <a:off x="5212125" y="2431988"/>
            <a:ext cx="3117900" cy="572700"/>
            <a:chOff x="457200" y="1655100"/>
            <a:chExt cx="3117900" cy="572700"/>
          </a:xfrm>
        </p:grpSpPr>
        <p:sp>
          <p:nvSpPr>
            <p:cNvPr id="819" name="Google Shape;819;p38"/>
            <p:cNvSpPr/>
            <p:nvPr/>
          </p:nvSpPr>
          <p:spPr>
            <a:xfrm>
              <a:off x="457200" y="1655100"/>
              <a:ext cx="3117900" cy="572700"/>
            </a:xfrm>
            <a:prstGeom prst="roundRect">
              <a:avLst>
                <a:gd name="adj" fmla="val 50000"/>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8"/>
            <p:cNvSpPr txBox="1"/>
            <p:nvPr/>
          </p:nvSpPr>
          <p:spPr>
            <a:xfrm>
              <a:off x="538375" y="1823100"/>
              <a:ext cx="3003000" cy="2367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Focus on existing customers when trying to market new campaigns</a:t>
              </a:r>
              <a:endParaRPr sz="1200">
                <a:latin typeface="Roboto"/>
                <a:ea typeface="Roboto"/>
                <a:cs typeface="Roboto"/>
                <a:sym typeface="Roboto"/>
              </a:endParaRPr>
            </a:p>
          </p:txBody>
        </p:sp>
      </p:grpSp>
      <p:grpSp>
        <p:nvGrpSpPr>
          <p:cNvPr id="821" name="Google Shape;821;p38"/>
          <p:cNvGrpSpPr/>
          <p:nvPr/>
        </p:nvGrpSpPr>
        <p:grpSpPr>
          <a:xfrm>
            <a:off x="5212125" y="3429175"/>
            <a:ext cx="3117900" cy="572700"/>
            <a:chOff x="457200" y="1655100"/>
            <a:chExt cx="3117900" cy="572700"/>
          </a:xfrm>
        </p:grpSpPr>
        <p:sp>
          <p:nvSpPr>
            <p:cNvPr id="822" name="Google Shape;822;p38"/>
            <p:cNvSpPr/>
            <p:nvPr/>
          </p:nvSpPr>
          <p:spPr>
            <a:xfrm>
              <a:off x="457200" y="1655100"/>
              <a:ext cx="3117900" cy="572700"/>
            </a:xfrm>
            <a:prstGeom prst="roundRect">
              <a:avLst>
                <a:gd name="adj" fmla="val 50000"/>
              </a:avLst>
            </a:prstGeom>
            <a:solidFill>
              <a:srgbClr val="EEEEEE"/>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txBox="1"/>
            <p:nvPr/>
          </p:nvSpPr>
          <p:spPr>
            <a:xfrm>
              <a:off x="538375" y="1823100"/>
              <a:ext cx="3003000" cy="2367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Frequency of calls to existing customers should be kept to a minimum </a:t>
              </a:r>
              <a:endParaRPr sz="1200">
                <a:latin typeface="Roboto"/>
                <a:ea typeface="Roboto"/>
                <a:cs typeface="Roboto"/>
                <a:sym typeface="Roboto"/>
              </a:endParaRPr>
            </a:p>
          </p:txBody>
        </p:sp>
      </p:grpSp>
      <p:sp>
        <p:nvSpPr>
          <p:cNvPr id="824" name="Google Shape;824;p38"/>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SITTI NURARFAZIRAH</a:t>
            </a:r>
            <a:endParaRPr sz="1900" b="1">
              <a:solidFill>
                <a:srgbClr val="FFFFFF"/>
              </a:solidFill>
              <a:latin typeface="Fira Sans Extra Condensed"/>
              <a:ea typeface="Fira Sans Extra Condensed"/>
              <a:cs typeface="Fira Sans Extra Condensed"/>
              <a:sym typeface="Fira Sans Extra Condensed"/>
            </a:endParaRPr>
          </a:p>
        </p:txBody>
      </p:sp>
      <p:pic>
        <p:nvPicPr>
          <p:cNvPr id="825" name="Google Shape;825;p38"/>
          <p:cNvPicPr preferRelativeResize="0"/>
          <p:nvPr/>
        </p:nvPicPr>
        <p:blipFill>
          <a:blip r:embed="rId3">
            <a:alphaModFix/>
          </a:blip>
          <a:stretch>
            <a:fillRect/>
          </a:stretch>
        </p:blipFill>
        <p:spPr>
          <a:xfrm>
            <a:off x="79850" y="1228650"/>
            <a:ext cx="5048425" cy="316335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39"/>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Expected duration to win a prospect</a:t>
            </a:r>
            <a:endParaRPr/>
          </a:p>
        </p:txBody>
      </p:sp>
      <p:sp>
        <p:nvSpPr>
          <p:cNvPr id="831" name="Google Shape;831;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27</a:t>
            </a:fld>
            <a:endParaRPr/>
          </a:p>
        </p:txBody>
      </p:sp>
      <p:grpSp>
        <p:nvGrpSpPr>
          <p:cNvPr id="832" name="Google Shape;832;p39"/>
          <p:cNvGrpSpPr/>
          <p:nvPr/>
        </p:nvGrpSpPr>
        <p:grpSpPr>
          <a:xfrm>
            <a:off x="4737725" y="1359925"/>
            <a:ext cx="3117900" cy="572700"/>
            <a:chOff x="457200" y="1655100"/>
            <a:chExt cx="3117900" cy="572700"/>
          </a:xfrm>
        </p:grpSpPr>
        <p:sp>
          <p:nvSpPr>
            <p:cNvPr id="833" name="Google Shape;833;p39"/>
            <p:cNvSpPr/>
            <p:nvPr/>
          </p:nvSpPr>
          <p:spPr>
            <a:xfrm>
              <a:off x="457200" y="1655100"/>
              <a:ext cx="3117900" cy="572700"/>
            </a:xfrm>
            <a:prstGeom prst="roundRect">
              <a:avLst>
                <a:gd name="adj" fmla="val 50000"/>
              </a:avLst>
            </a:prstGeom>
            <a:solidFill>
              <a:srgbClr val="009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9"/>
            <p:cNvSpPr txBox="1"/>
            <p:nvPr/>
          </p:nvSpPr>
          <p:spPr>
            <a:xfrm>
              <a:off x="538375" y="1823100"/>
              <a:ext cx="3003000" cy="236700"/>
            </a:xfrm>
            <a:prstGeom prst="rect">
              <a:avLst/>
            </a:prstGeom>
            <a:solidFill>
              <a:srgbClr val="00988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rgbClr val="FFFFFF"/>
                  </a:solidFill>
                  <a:latin typeface="Roboto"/>
                  <a:ea typeface="Roboto"/>
                  <a:cs typeface="Roboto"/>
                  <a:sym typeface="Roboto"/>
                </a:rPr>
                <a:t>balance_per_duration best to be greater than 1.555 for a prospect to be won</a:t>
              </a:r>
              <a:endParaRPr sz="1200">
                <a:solidFill>
                  <a:srgbClr val="FFFFFF"/>
                </a:solidFill>
                <a:latin typeface="Roboto"/>
                <a:ea typeface="Roboto"/>
                <a:cs typeface="Roboto"/>
                <a:sym typeface="Roboto"/>
              </a:endParaRPr>
            </a:p>
          </p:txBody>
        </p:sp>
      </p:grpSp>
      <p:grpSp>
        <p:nvGrpSpPr>
          <p:cNvPr id="835" name="Google Shape;835;p39"/>
          <p:cNvGrpSpPr/>
          <p:nvPr/>
        </p:nvGrpSpPr>
        <p:grpSpPr>
          <a:xfrm>
            <a:off x="4737725" y="2357088"/>
            <a:ext cx="3117900" cy="572700"/>
            <a:chOff x="457200" y="1655100"/>
            <a:chExt cx="3117900" cy="572700"/>
          </a:xfrm>
        </p:grpSpPr>
        <p:sp>
          <p:nvSpPr>
            <p:cNvPr id="836" name="Google Shape;836;p39"/>
            <p:cNvSpPr/>
            <p:nvPr/>
          </p:nvSpPr>
          <p:spPr>
            <a:xfrm>
              <a:off x="457200" y="1655100"/>
              <a:ext cx="3117900" cy="572700"/>
            </a:xfrm>
            <a:prstGeom prst="roundRect">
              <a:avLst>
                <a:gd name="adj" fmla="val 50000"/>
              </a:avLst>
            </a:prstGeom>
            <a:solidFill>
              <a:srgbClr val="009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9"/>
            <p:cNvSpPr txBox="1"/>
            <p:nvPr/>
          </p:nvSpPr>
          <p:spPr>
            <a:xfrm>
              <a:off x="538375" y="1823100"/>
              <a:ext cx="3003000" cy="236700"/>
            </a:xfrm>
            <a:prstGeom prst="rect">
              <a:avLst/>
            </a:prstGeom>
            <a:solidFill>
              <a:srgbClr val="00988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rgbClr val="FFFFFF"/>
                  </a:solidFill>
                  <a:latin typeface="Roboto"/>
                  <a:ea typeface="Roboto"/>
                  <a:cs typeface="Roboto"/>
                  <a:sym typeface="Roboto"/>
                </a:rPr>
                <a:t>Derive expected duration of call to win a prospect based on balance </a:t>
              </a:r>
              <a:endParaRPr sz="1200">
                <a:solidFill>
                  <a:srgbClr val="FFFFFF"/>
                </a:solidFill>
                <a:latin typeface="Roboto"/>
                <a:ea typeface="Roboto"/>
                <a:cs typeface="Roboto"/>
                <a:sym typeface="Roboto"/>
              </a:endParaRPr>
            </a:p>
          </p:txBody>
        </p:sp>
      </p:grpSp>
      <p:grpSp>
        <p:nvGrpSpPr>
          <p:cNvPr id="838" name="Google Shape;838;p39"/>
          <p:cNvGrpSpPr/>
          <p:nvPr/>
        </p:nvGrpSpPr>
        <p:grpSpPr>
          <a:xfrm>
            <a:off x="4737725" y="3354275"/>
            <a:ext cx="3117900" cy="572700"/>
            <a:chOff x="457200" y="1655100"/>
            <a:chExt cx="3117900" cy="572700"/>
          </a:xfrm>
        </p:grpSpPr>
        <p:sp>
          <p:nvSpPr>
            <p:cNvPr id="839" name="Google Shape;839;p39"/>
            <p:cNvSpPr/>
            <p:nvPr/>
          </p:nvSpPr>
          <p:spPr>
            <a:xfrm>
              <a:off x="457200" y="1655100"/>
              <a:ext cx="3117900" cy="572700"/>
            </a:xfrm>
            <a:prstGeom prst="roundRect">
              <a:avLst>
                <a:gd name="adj" fmla="val 50000"/>
              </a:avLst>
            </a:prstGeom>
            <a:solidFill>
              <a:srgbClr val="009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9"/>
            <p:cNvSpPr txBox="1"/>
            <p:nvPr/>
          </p:nvSpPr>
          <p:spPr>
            <a:xfrm>
              <a:off x="538375" y="1823100"/>
              <a:ext cx="3003000" cy="236700"/>
            </a:xfrm>
            <a:prstGeom prst="rect">
              <a:avLst/>
            </a:prstGeom>
            <a:solidFill>
              <a:srgbClr val="00988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rgbClr val="FFFFFF"/>
                  </a:solidFill>
                  <a:latin typeface="Roboto"/>
                  <a:ea typeface="Roboto"/>
                  <a:cs typeface="Roboto"/>
                  <a:sym typeface="Roboto"/>
                </a:rPr>
                <a:t>Prioritise prospects based on expected duration to increase efficiency </a:t>
              </a:r>
              <a:endParaRPr sz="1200">
                <a:solidFill>
                  <a:srgbClr val="FFFFFF"/>
                </a:solidFill>
                <a:latin typeface="Roboto"/>
                <a:ea typeface="Roboto"/>
                <a:cs typeface="Roboto"/>
                <a:sym typeface="Roboto"/>
              </a:endParaRPr>
            </a:p>
          </p:txBody>
        </p:sp>
      </p:grpSp>
      <p:grpSp>
        <p:nvGrpSpPr>
          <p:cNvPr id="841" name="Google Shape;841;p39"/>
          <p:cNvGrpSpPr/>
          <p:nvPr/>
        </p:nvGrpSpPr>
        <p:grpSpPr>
          <a:xfrm>
            <a:off x="133175" y="1932621"/>
            <a:ext cx="4254433" cy="1632629"/>
            <a:chOff x="133175" y="1449471"/>
            <a:chExt cx="4254433" cy="1632629"/>
          </a:xfrm>
        </p:grpSpPr>
        <p:pic>
          <p:nvPicPr>
            <p:cNvPr id="842" name="Google Shape;842;p39"/>
            <p:cNvPicPr preferRelativeResize="0"/>
            <p:nvPr/>
          </p:nvPicPr>
          <p:blipFill>
            <a:blip r:embed="rId3">
              <a:alphaModFix/>
            </a:blip>
            <a:stretch>
              <a:fillRect/>
            </a:stretch>
          </p:blipFill>
          <p:spPr>
            <a:xfrm>
              <a:off x="158125" y="1449471"/>
              <a:ext cx="4229483" cy="393600"/>
            </a:xfrm>
            <a:prstGeom prst="rect">
              <a:avLst/>
            </a:prstGeom>
            <a:noFill/>
            <a:ln>
              <a:noFill/>
            </a:ln>
          </p:spPr>
        </p:pic>
        <p:pic>
          <p:nvPicPr>
            <p:cNvPr id="843" name="Google Shape;843;p39"/>
            <p:cNvPicPr preferRelativeResize="0"/>
            <p:nvPr/>
          </p:nvPicPr>
          <p:blipFill>
            <a:blip r:embed="rId4">
              <a:alphaModFix/>
            </a:blip>
            <a:stretch>
              <a:fillRect/>
            </a:stretch>
          </p:blipFill>
          <p:spPr>
            <a:xfrm>
              <a:off x="158125" y="1982575"/>
              <a:ext cx="4229475" cy="1099525"/>
            </a:xfrm>
            <a:prstGeom prst="rect">
              <a:avLst/>
            </a:prstGeom>
            <a:noFill/>
            <a:ln>
              <a:noFill/>
            </a:ln>
          </p:spPr>
        </p:pic>
        <p:sp>
          <p:nvSpPr>
            <p:cNvPr id="844" name="Google Shape;844;p39"/>
            <p:cNvSpPr/>
            <p:nvPr/>
          </p:nvSpPr>
          <p:spPr>
            <a:xfrm>
              <a:off x="133175" y="1930900"/>
              <a:ext cx="2463600" cy="1914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 name="Google Shape;845;p39"/>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SITTI NURARFAZIRAH</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28</a:t>
            </a:fld>
            <a:endParaRPr/>
          </a:p>
        </p:txBody>
      </p:sp>
      <p:sp>
        <p:nvSpPr>
          <p:cNvPr id="851" name="Google Shape;851;p40"/>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a:t>Improve competencies and systems</a:t>
            </a:r>
            <a:endParaRPr/>
          </a:p>
          <a:p>
            <a:pPr marL="0" marR="0" lvl="0" indent="0" algn="ctr" rtl="0">
              <a:lnSpc>
                <a:spcPct val="100000"/>
              </a:lnSpc>
              <a:spcBef>
                <a:spcPts val="0"/>
              </a:spcBef>
              <a:spcAft>
                <a:spcPts val="0"/>
              </a:spcAft>
              <a:buNone/>
            </a:pPr>
            <a:endParaRPr/>
          </a:p>
        </p:txBody>
      </p:sp>
      <p:pic>
        <p:nvPicPr>
          <p:cNvPr id="852" name="Google Shape;852;p40"/>
          <p:cNvPicPr preferRelativeResize="0"/>
          <p:nvPr/>
        </p:nvPicPr>
        <p:blipFill>
          <a:blip r:embed="rId3">
            <a:alphaModFix/>
          </a:blip>
          <a:stretch>
            <a:fillRect/>
          </a:stretch>
        </p:blipFill>
        <p:spPr>
          <a:xfrm>
            <a:off x="457202" y="197400"/>
            <a:ext cx="1567098" cy="1567075"/>
          </a:xfrm>
          <a:prstGeom prst="rect">
            <a:avLst/>
          </a:prstGeom>
          <a:noFill/>
          <a:ln>
            <a:noFill/>
          </a:ln>
        </p:spPr>
      </p:pic>
      <p:sp>
        <p:nvSpPr>
          <p:cNvPr id="853" name="Google Shape;853;p40"/>
          <p:cNvSpPr txBox="1"/>
          <p:nvPr/>
        </p:nvSpPr>
        <p:spPr>
          <a:xfrm>
            <a:off x="3991250" y="1192875"/>
            <a:ext cx="3754500" cy="443100"/>
          </a:xfrm>
          <a:prstGeom prst="rect">
            <a:avLst/>
          </a:prstGeom>
          <a:solidFill>
            <a:schemeClr val="accent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Fira Sans Extra Condensed"/>
                <a:ea typeface="Fira Sans Extra Condensed"/>
                <a:cs typeface="Fira Sans Extra Condensed"/>
                <a:sym typeface="Fira Sans Extra Condensed"/>
              </a:rPr>
              <a:t>Standardised well-crafted scripts</a:t>
            </a:r>
            <a:endParaRPr sz="1600" b="1">
              <a:solidFill>
                <a:srgbClr val="FFFFFF"/>
              </a:solidFill>
              <a:latin typeface="Fira Sans Extra Condensed"/>
              <a:ea typeface="Fira Sans Extra Condensed"/>
              <a:cs typeface="Fira Sans Extra Condensed"/>
              <a:sym typeface="Fira Sans Extra Condensed"/>
            </a:endParaRPr>
          </a:p>
        </p:txBody>
      </p:sp>
      <p:sp>
        <p:nvSpPr>
          <p:cNvPr id="854" name="Google Shape;854;p40"/>
          <p:cNvSpPr txBox="1">
            <a:spLocks noGrp="1"/>
          </p:cNvSpPr>
          <p:nvPr>
            <p:ph type="body" idx="4294967295"/>
          </p:nvPr>
        </p:nvSpPr>
        <p:spPr>
          <a:xfrm>
            <a:off x="3991175" y="1764475"/>
            <a:ext cx="3754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chemeClr val="dk1"/>
                </a:solidFill>
              </a:rPr>
              <a:t>Scripts enhance engagement between telemarketer and prospects</a:t>
            </a:r>
            <a:endParaRPr sz="1200">
              <a:solidFill>
                <a:srgbClr val="000000"/>
              </a:solidFill>
            </a:endParaRPr>
          </a:p>
        </p:txBody>
      </p:sp>
      <p:sp>
        <p:nvSpPr>
          <p:cNvPr id="855" name="Google Shape;855;p40"/>
          <p:cNvSpPr txBox="1"/>
          <p:nvPr/>
        </p:nvSpPr>
        <p:spPr>
          <a:xfrm>
            <a:off x="3991175" y="2391925"/>
            <a:ext cx="3754500" cy="554100"/>
          </a:xfrm>
          <a:prstGeom prst="rect">
            <a:avLst/>
          </a:prstGeom>
          <a:noFill/>
          <a:ln>
            <a:noFill/>
          </a:ln>
        </p:spPr>
        <p:txBody>
          <a:bodyPr spcFirstLastPara="1" wrap="square" lIns="91425" tIns="91425" rIns="91425" bIns="91425" anchor="t" anchorCtr="0">
            <a:spAutoFit/>
          </a:bodyPr>
          <a:lstStyle/>
          <a:p>
            <a:pPr marL="0" lvl="0" indent="0" algn="ctr" rtl="0">
              <a:lnSpc>
                <a:spcPct val="100000"/>
              </a:lnSpc>
              <a:spcBef>
                <a:spcPts val="0"/>
              </a:spcBef>
              <a:spcAft>
                <a:spcPts val="1000"/>
              </a:spcAft>
              <a:buNone/>
            </a:pPr>
            <a:r>
              <a:rPr lang="en-GB" sz="1200">
                <a:solidFill>
                  <a:schemeClr val="dk1"/>
                </a:solidFill>
                <a:latin typeface="Roboto"/>
                <a:ea typeface="Roboto"/>
                <a:cs typeface="Roboto"/>
                <a:sym typeface="Roboto"/>
              </a:rPr>
              <a:t>Lengthy enough to match optimal duration (57 seconds) to increase likelihood of closing </a:t>
            </a:r>
            <a:endParaRPr sz="1200"/>
          </a:p>
        </p:txBody>
      </p:sp>
      <p:sp>
        <p:nvSpPr>
          <p:cNvPr id="856" name="Google Shape;856;p40"/>
          <p:cNvSpPr txBox="1"/>
          <p:nvPr/>
        </p:nvSpPr>
        <p:spPr>
          <a:xfrm>
            <a:off x="3991175" y="3107875"/>
            <a:ext cx="3754500" cy="443100"/>
          </a:xfrm>
          <a:prstGeom prst="rect">
            <a:avLst/>
          </a:prstGeom>
          <a:solidFill>
            <a:schemeClr val="accent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Fira Sans Extra Condensed"/>
                <a:ea typeface="Fira Sans Extra Condensed"/>
                <a:cs typeface="Fira Sans Extra Condensed"/>
                <a:sym typeface="Fira Sans Extra Condensed"/>
              </a:rPr>
              <a:t>Hiring of skilled employees</a:t>
            </a:r>
            <a:endParaRPr sz="1600" b="1">
              <a:solidFill>
                <a:srgbClr val="FFFFFF"/>
              </a:solidFill>
              <a:latin typeface="Fira Sans Extra Condensed"/>
              <a:ea typeface="Fira Sans Extra Condensed"/>
              <a:cs typeface="Fira Sans Extra Condensed"/>
              <a:sym typeface="Fira Sans Extra Condensed"/>
            </a:endParaRPr>
          </a:p>
        </p:txBody>
      </p:sp>
      <p:sp>
        <p:nvSpPr>
          <p:cNvPr id="857" name="Google Shape;857;p40"/>
          <p:cNvSpPr txBox="1">
            <a:spLocks noGrp="1"/>
          </p:cNvSpPr>
          <p:nvPr>
            <p:ph type="body" idx="4294967295"/>
          </p:nvPr>
        </p:nvSpPr>
        <p:spPr>
          <a:xfrm>
            <a:off x="3991175" y="3679475"/>
            <a:ext cx="3754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chemeClr val="dk1"/>
                </a:solidFill>
              </a:rPr>
              <a:t>Source for telemarketers with good track record in converting prospects</a:t>
            </a:r>
            <a:endParaRPr sz="1200">
              <a:solidFill>
                <a:srgbClr val="000000"/>
              </a:solidFill>
            </a:endParaRPr>
          </a:p>
        </p:txBody>
      </p:sp>
      <p:sp>
        <p:nvSpPr>
          <p:cNvPr id="858" name="Google Shape;858;p40"/>
          <p:cNvSpPr txBox="1"/>
          <p:nvPr/>
        </p:nvSpPr>
        <p:spPr>
          <a:xfrm>
            <a:off x="3991175" y="4306925"/>
            <a:ext cx="3754500" cy="554100"/>
          </a:xfrm>
          <a:prstGeom prst="rect">
            <a:avLst/>
          </a:prstGeom>
          <a:noFill/>
          <a:ln>
            <a:noFill/>
          </a:ln>
        </p:spPr>
        <p:txBody>
          <a:bodyPr spcFirstLastPara="1" wrap="square" lIns="91425" tIns="91425" rIns="91425" bIns="91425" anchor="t" anchorCtr="0">
            <a:spAutoFit/>
          </a:bodyPr>
          <a:lstStyle/>
          <a:p>
            <a:pPr marL="0" lvl="0" indent="0" algn="ctr" rtl="0">
              <a:lnSpc>
                <a:spcPct val="100000"/>
              </a:lnSpc>
              <a:spcBef>
                <a:spcPts val="0"/>
              </a:spcBef>
              <a:spcAft>
                <a:spcPts val="1000"/>
              </a:spcAft>
              <a:buNone/>
            </a:pPr>
            <a:r>
              <a:rPr lang="en-GB" sz="1200">
                <a:solidFill>
                  <a:schemeClr val="dk1"/>
                </a:solidFill>
                <a:latin typeface="Roboto"/>
                <a:ea typeface="Roboto"/>
                <a:cs typeface="Roboto"/>
                <a:sym typeface="Roboto"/>
              </a:rPr>
              <a:t>Launch training programs to develop telemarketing skills of current employees</a:t>
            </a:r>
            <a:endParaRPr sz="1100"/>
          </a:p>
        </p:txBody>
      </p:sp>
      <p:grpSp>
        <p:nvGrpSpPr>
          <p:cNvPr id="859" name="Google Shape;859;p40"/>
          <p:cNvGrpSpPr/>
          <p:nvPr/>
        </p:nvGrpSpPr>
        <p:grpSpPr>
          <a:xfrm>
            <a:off x="4100150" y="1258987"/>
            <a:ext cx="300068" cy="310882"/>
            <a:chOff x="4445075" y="4004225"/>
            <a:chExt cx="300068" cy="310882"/>
          </a:xfrm>
        </p:grpSpPr>
        <p:sp>
          <p:nvSpPr>
            <p:cNvPr id="860" name="Google Shape;860;p40"/>
            <p:cNvSpPr/>
            <p:nvPr/>
          </p:nvSpPr>
          <p:spPr>
            <a:xfrm>
              <a:off x="4445075" y="4041536"/>
              <a:ext cx="230040" cy="273571"/>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0"/>
            <p:cNvSpPr/>
            <p:nvPr/>
          </p:nvSpPr>
          <p:spPr>
            <a:xfrm>
              <a:off x="4505554" y="4004225"/>
              <a:ext cx="107467" cy="56388"/>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0"/>
            <p:cNvSpPr/>
            <p:nvPr/>
          </p:nvSpPr>
          <p:spPr>
            <a:xfrm>
              <a:off x="4691006" y="4132709"/>
              <a:ext cx="52546" cy="111118"/>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4692597" y="4078005"/>
              <a:ext cx="52546" cy="3649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0"/>
            <p:cNvSpPr/>
            <p:nvPr/>
          </p:nvSpPr>
          <p:spPr>
            <a:xfrm>
              <a:off x="4696564" y="4252904"/>
              <a:ext cx="43805" cy="45626"/>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0"/>
          <p:cNvGrpSpPr/>
          <p:nvPr/>
        </p:nvGrpSpPr>
        <p:grpSpPr>
          <a:xfrm>
            <a:off x="4100153" y="3173983"/>
            <a:ext cx="300065" cy="310887"/>
            <a:chOff x="2805380" y="4122462"/>
            <a:chExt cx="300095" cy="331612"/>
          </a:xfrm>
        </p:grpSpPr>
        <p:sp>
          <p:nvSpPr>
            <p:cNvPr id="866" name="Google Shape;866;p40"/>
            <p:cNvSpPr/>
            <p:nvPr/>
          </p:nvSpPr>
          <p:spPr>
            <a:xfrm>
              <a:off x="2954576" y="4122462"/>
              <a:ext cx="18778" cy="49610"/>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0"/>
            <p:cNvSpPr/>
            <p:nvPr/>
          </p:nvSpPr>
          <p:spPr>
            <a:xfrm>
              <a:off x="3011694" y="4143487"/>
              <a:ext cx="38368" cy="38339"/>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0"/>
            <p:cNvSpPr/>
            <p:nvPr/>
          </p:nvSpPr>
          <p:spPr>
            <a:xfrm>
              <a:off x="3067081" y="4259711"/>
              <a:ext cx="38395" cy="20406"/>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0"/>
            <p:cNvSpPr/>
            <p:nvPr/>
          </p:nvSpPr>
          <p:spPr>
            <a:xfrm>
              <a:off x="2805380" y="4259711"/>
              <a:ext cx="38395" cy="19507"/>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2879545" y="4143487"/>
              <a:ext cx="38395" cy="38339"/>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0"/>
            <p:cNvSpPr/>
            <p:nvPr/>
          </p:nvSpPr>
          <p:spPr>
            <a:xfrm>
              <a:off x="2822427" y="4181629"/>
              <a:ext cx="40099" cy="29204"/>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0"/>
            <p:cNvSpPr/>
            <p:nvPr/>
          </p:nvSpPr>
          <p:spPr>
            <a:xfrm>
              <a:off x="3047491" y="4181966"/>
              <a:ext cx="40072" cy="30131"/>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2856546" y="4180027"/>
              <a:ext cx="191811" cy="274048"/>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74" name="Google Shape;874;p40"/>
          <p:cNvPicPr preferRelativeResize="0"/>
          <p:nvPr/>
        </p:nvPicPr>
        <p:blipFill rotWithShape="1">
          <a:blip r:embed="rId4">
            <a:alphaModFix/>
          </a:blip>
          <a:srcRect r="1826"/>
          <a:stretch/>
        </p:blipFill>
        <p:spPr>
          <a:xfrm>
            <a:off x="236769" y="1964850"/>
            <a:ext cx="3625706" cy="2896175"/>
          </a:xfrm>
          <a:prstGeom prst="rect">
            <a:avLst/>
          </a:prstGeom>
          <a:noFill/>
          <a:ln>
            <a:noFill/>
          </a:ln>
        </p:spPr>
      </p:pic>
      <p:sp>
        <p:nvSpPr>
          <p:cNvPr id="875" name="Google Shape;875;p40"/>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SITTI NURARFAZIRAH</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p41"/>
          <p:cNvSpPr txBox="1">
            <a:spLocks noGrp="1"/>
          </p:cNvSpPr>
          <p:nvPr>
            <p:ph type="ctrTitle"/>
          </p:nvPr>
        </p:nvSpPr>
        <p:spPr>
          <a:xfrm>
            <a:off x="3943625" y="1153375"/>
            <a:ext cx="4926900" cy="12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Discussions</a:t>
            </a:r>
            <a:endParaRPr/>
          </a:p>
          <a:p>
            <a:pPr marL="0" lvl="0" indent="0" algn="l" rtl="0">
              <a:spcBef>
                <a:spcPts val="0"/>
              </a:spcBef>
              <a:spcAft>
                <a:spcPts val="0"/>
              </a:spcAft>
              <a:buNone/>
            </a:pPr>
            <a:endParaRPr sz="4000"/>
          </a:p>
        </p:txBody>
      </p:sp>
      <p:sp>
        <p:nvSpPr>
          <p:cNvPr id="881" name="Google Shape;881;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29</a:t>
            </a:fld>
            <a:endParaRPr/>
          </a:p>
        </p:txBody>
      </p:sp>
      <p:pic>
        <p:nvPicPr>
          <p:cNvPr id="882" name="Google Shape;882;p41"/>
          <p:cNvPicPr preferRelativeResize="0"/>
          <p:nvPr/>
        </p:nvPicPr>
        <p:blipFill>
          <a:blip r:embed="rId3">
            <a:alphaModFix/>
          </a:blip>
          <a:stretch>
            <a:fillRect/>
          </a:stretch>
        </p:blipFill>
        <p:spPr>
          <a:xfrm>
            <a:off x="875450" y="1659625"/>
            <a:ext cx="2611849" cy="2463850"/>
          </a:xfrm>
          <a:prstGeom prst="rect">
            <a:avLst/>
          </a:prstGeom>
          <a:noFill/>
          <a:ln>
            <a:noFill/>
          </a:ln>
        </p:spPr>
      </p:pic>
      <p:sp>
        <p:nvSpPr>
          <p:cNvPr id="883" name="Google Shape;883;p41"/>
          <p:cNvSpPr/>
          <p:nvPr/>
        </p:nvSpPr>
        <p:spPr>
          <a:xfrm>
            <a:off x="4326925" y="2038025"/>
            <a:ext cx="2389500" cy="624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Limitations</a:t>
            </a:r>
            <a:endParaRPr sz="1800" b="1">
              <a:solidFill>
                <a:srgbClr val="FFFFFF"/>
              </a:solidFill>
              <a:latin typeface="Fira Sans Extra Condensed"/>
              <a:ea typeface="Fira Sans Extra Condensed"/>
              <a:cs typeface="Fira Sans Extra Condensed"/>
              <a:sym typeface="Fira Sans Extra Condensed"/>
            </a:endParaRPr>
          </a:p>
        </p:txBody>
      </p:sp>
      <p:sp>
        <p:nvSpPr>
          <p:cNvPr id="884" name="Google Shape;884;p41"/>
          <p:cNvSpPr/>
          <p:nvPr/>
        </p:nvSpPr>
        <p:spPr>
          <a:xfrm>
            <a:off x="4326925" y="2878725"/>
            <a:ext cx="2389500" cy="624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Applicability</a:t>
            </a:r>
            <a:endParaRPr sz="1800" b="1">
              <a:solidFill>
                <a:srgbClr val="FFFFFF"/>
              </a:solidFill>
              <a:latin typeface="Fira Sans Extra Condensed"/>
              <a:ea typeface="Fira Sans Extra Condensed"/>
              <a:cs typeface="Fira Sans Extra Condensed"/>
              <a:sym typeface="Fira Sans Extra Condensed"/>
            </a:endParaRPr>
          </a:p>
        </p:txBody>
      </p:sp>
      <p:sp>
        <p:nvSpPr>
          <p:cNvPr id="885" name="Google Shape;885;p41"/>
          <p:cNvSpPr/>
          <p:nvPr/>
        </p:nvSpPr>
        <p:spPr>
          <a:xfrm>
            <a:off x="4326925" y="3719425"/>
            <a:ext cx="2389500" cy="6249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Summary</a:t>
            </a:r>
            <a:endParaRPr sz="1800" b="1">
              <a:solidFill>
                <a:srgbClr val="FFFFFF"/>
              </a:solidFill>
              <a:latin typeface="Fira Sans Extra Condensed"/>
              <a:ea typeface="Fira Sans Extra Condensed"/>
              <a:cs typeface="Fira Sans Extra Condensed"/>
              <a:sym typeface="Fira Sans Extra Condensed"/>
            </a:endParaRPr>
          </a:p>
        </p:txBody>
      </p:sp>
      <p:sp>
        <p:nvSpPr>
          <p:cNvPr id="886" name="Google Shape;886;p41"/>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CHEE WEI KIAT COLIN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5"/>
          <p:cNvSpPr txBox="1">
            <a:spLocks noGrp="1"/>
          </p:cNvSpPr>
          <p:nvPr>
            <p:ph type="ctrTitle"/>
          </p:nvPr>
        </p:nvSpPr>
        <p:spPr>
          <a:xfrm>
            <a:off x="4572000" y="1153375"/>
            <a:ext cx="4146000" cy="12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a:t>Introduction</a:t>
            </a:r>
            <a:endParaRPr/>
          </a:p>
          <a:p>
            <a:pPr marL="0" lvl="0" indent="0" algn="l" rtl="0">
              <a:spcBef>
                <a:spcPts val="0"/>
              </a:spcBef>
              <a:spcAft>
                <a:spcPts val="0"/>
              </a:spcAft>
              <a:buNone/>
            </a:pPr>
            <a:endParaRPr sz="4000"/>
          </a:p>
        </p:txBody>
      </p:sp>
      <p:sp>
        <p:nvSpPr>
          <p:cNvPr id="201" name="Google Shape;20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a:t>
            </a:fld>
            <a:endParaRPr/>
          </a:p>
        </p:txBody>
      </p:sp>
      <p:sp>
        <p:nvSpPr>
          <p:cNvPr id="202" name="Google Shape;202;p15"/>
          <p:cNvSpPr txBox="1"/>
          <p:nvPr/>
        </p:nvSpPr>
        <p:spPr>
          <a:xfrm>
            <a:off x="4711925" y="2129575"/>
            <a:ext cx="3636600" cy="1262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Roboto"/>
              <a:buChar char="●"/>
            </a:pPr>
            <a:r>
              <a:rPr lang="en-GB">
                <a:latin typeface="Roboto"/>
                <a:ea typeface="Roboto"/>
                <a:cs typeface="Roboto"/>
                <a:sym typeface="Roboto"/>
              </a:rPr>
              <a:t>Business Problem</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GB">
                <a:latin typeface="Roboto"/>
                <a:ea typeface="Roboto"/>
                <a:cs typeface="Roboto"/>
                <a:sym typeface="Roboto"/>
              </a:rPr>
              <a:t>Dataset, Data cleaning</a:t>
            </a:r>
            <a:endParaRPr>
              <a:latin typeface="Roboto"/>
              <a:ea typeface="Roboto"/>
              <a:cs typeface="Roboto"/>
              <a:sym typeface="Roboto"/>
            </a:endParaRPr>
          </a:p>
          <a:p>
            <a:pPr marL="457200" lvl="0" indent="0" algn="l" rtl="0">
              <a:spcBef>
                <a:spcPts val="0"/>
              </a:spcBef>
              <a:spcAft>
                <a:spcPts val="0"/>
              </a:spcAft>
              <a:buNone/>
            </a:pP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GB">
                <a:latin typeface="Roboto"/>
                <a:ea typeface="Roboto"/>
                <a:cs typeface="Roboto"/>
                <a:sym typeface="Roboto"/>
              </a:rPr>
              <a:t>Assumptions</a:t>
            </a:r>
            <a:endParaRPr>
              <a:latin typeface="Roboto"/>
              <a:ea typeface="Roboto"/>
              <a:cs typeface="Roboto"/>
              <a:sym typeface="Roboto"/>
            </a:endParaRPr>
          </a:p>
        </p:txBody>
      </p:sp>
      <p:grpSp>
        <p:nvGrpSpPr>
          <p:cNvPr id="203" name="Google Shape;203;p15"/>
          <p:cNvGrpSpPr/>
          <p:nvPr/>
        </p:nvGrpSpPr>
        <p:grpSpPr>
          <a:xfrm>
            <a:off x="629752" y="1612602"/>
            <a:ext cx="2238948" cy="2478649"/>
            <a:chOff x="457200" y="682538"/>
            <a:chExt cx="3413031" cy="3778428"/>
          </a:xfrm>
        </p:grpSpPr>
        <p:grpSp>
          <p:nvGrpSpPr>
            <p:cNvPr id="204" name="Google Shape;204;p15"/>
            <p:cNvGrpSpPr/>
            <p:nvPr/>
          </p:nvGrpSpPr>
          <p:grpSpPr>
            <a:xfrm>
              <a:off x="2716343" y="1450280"/>
              <a:ext cx="1153888" cy="1144902"/>
              <a:chOff x="2716344" y="1450280"/>
              <a:chExt cx="1153888" cy="1144902"/>
            </a:xfrm>
          </p:grpSpPr>
          <p:sp>
            <p:nvSpPr>
              <p:cNvPr id="205" name="Google Shape;205;p15"/>
              <p:cNvSpPr/>
              <p:nvPr/>
            </p:nvSpPr>
            <p:spPr>
              <a:xfrm>
                <a:off x="3180766" y="1450280"/>
                <a:ext cx="216921" cy="141339"/>
              </a:xfrm>
              <a:custGeom>
                <a:avLst/>
                <a:gdLst/>
                <a:ahLst/>
                <a:cxnLst/>
                <a:rect l="l" t="t" r="r" b="b"/>
                <a:pathLst>
                  <a:path w="8082" h="5266" extrusionOk="0">
                    <a:moveTo>
                      <a:pt x="1677" y="1"/>
                    </a:moveTo>
                    <a:lnTo>
                      <a:pt x="1375" y="34"/>
                    </a:lnTo>
                    <a:lnTo>
                      <a:pt x="973" y="403"/>
                    </a:lnTo>
                    <a:lnTo>
                      <a:pt x="872" y="671"/>
                    </a:lnTo>
                    <a:lnTo>
                      <a:pt x="0" y="5265"/>
                    </a:lnTo>
                    <a:lnTo>
                      <a:pt x="8082" y="5265"/>
                    </a:lnTo>
                    <a:lnTo>
                      <a:pt x="7210" y="671"/>
                    </a:lnTo>
                    <a:lnTo>
                      <a:pt x="7109" y="403"/>
                    </a:lnTo>
                    <a:lnTo>
                      <a:pt x="6674" y="34"/>
                    </a:lnTo>
                    <a:lnTo>
                      <a:pt x="6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2833342" y="1567278"/>
                <a:ext cx="227737" cy="227737"/>
              </a:xfrm>
              <a:custGeom>
                <a:avLst/>
                <a:gdLst/>
                <a:ahLst/>
                <a:cxnLst/>
                <a:rect l="l" t="t" r="r" b="b"/>
                <a:pathLst>
                  <a:path w="8485" h="8485" extrusionOk="0">
                    <a:moveTo>
                      <a:pt x="4360" y="1"/>
                    </a:moveTo>
                    <a:lnTo>
                      <a:pt x="3790" y="35"/>
                    </a:lnTo>
                    <a:lnTo>
                      <a:pt x="3555" y="236"/>
                    </a:lnTo>
                    <a:lnTo>
                      <a:pt x="2013" y="1778"/>
                    </a:lnTo>
                    <a:lnTo>
                      <a:pt x="1778" y="2013"/>
                    </a:lnTo>
                    <a:lnTo>
                      <a:pt x="235" y="3556"/>
                    </a:lnTo>
                    <a:lnTo>
                      <a:pt x="68" y="3790"/>
                    </a:lnTo>
                    <a:lnTo>
                      <a:pt x="1" y="4360"/>
                    </a:lnTo>
                    <a:lnTo>
                      <a:pt x="135" y="4595"/>
                    </a:lnTo>
                    <a:lnTo>
                      <a:pt x="2750" y="8485"/>
                    </a:lnTo>
                    <a:lnTo>
                      <a:pt x="5534" y="5735"/>
                    </a:lnTo>
                    <a:lnTo>
                      <a:pt x="5735" y="5500"/>
                    </a:lnTo>
                    <a:lnTo>
                      <a:pt x="8484" y="2751"/>
                    </a:lnTo>
                    <a:lnTo>
                      <a:pt x="4595" y="135"/>
                    </a:lnTo>
                    <a:lnTo>
                      <a:pt x="43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2716343" y="1914700"/>
                <a:ext cx="141313" cy="216948"/>
              </a:xfrm>
              <a:custGeom>
                <a:avLst/>
                <a:gdLst/>
                <a:ahLst/>
                <a:cxnLst/>
                <a:rect l="l" t="t" r="r" b="b"/>
                <a:pathLst>
                  <a:path w="5265" h="8083" extrusionOk="0">
                    <a:moveTo>
                      <a:pt x="5265" y="1"/>
                    </a:moveTo>
                    <a:lnTo>
                      <a:pt x="671" y="873"/>
                    </a:lnTo>
                    <a:lnTo>
                      <a:pt x="403" y="940"/>
                    </a:lnTo>
                    <a:lnTo>
                      <a:pt x="34" y="1376"/>
                    </a:lnTo>
                    <a:lnTo>
                      <a:pt x="0" y="1678"/>
                    </a:lnTo>
                    <a:lnTo>
                      <a:pt x="0" y="3891"/>
                    </a:lnTo>
                    <a:lnTo>
                      <a:pt x="0" y="4193"/>
                    </a:lnTo>
                    <a:lnTo>
                      <a:pt x="0" y="6372"/>
                    </a:lnTo>
                    <a:lnTo>
                      <a:pt x="34" y="6674"/>
                    </a:lnTo>
                    <a:lnTo>
                      <a:pt x="403" y="7110"/>
                    </a:lnTo>
                    <a:lnTo>
                      <a:pt x="671" y="7177"/>
                    </a:lnTo>
                    <a:lnTo>
                      <a:pt x="5265" y="8082"/>
                    </a:lnTo>
                    <a:lnTo>
                      <a:pt x="5265" y="4193"/>
                    </a:lnTo>
                    <a:lnTo>
                      <a:pt x="5265" y="3891"/>
                    </a:lnTo>
                    <a:lnTo>
                      <a:pt x="52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2833342" y="2250419"/>
                <a:ext cx="227737" cy="227737"/>
              </a:xfrm>
              <a:custGeom>
                <a:avLst/>
                <a:gdLst/>
                <a:ahLst/>
                <a:cxnLst/>
                <a:rect l="l" t="t" r="r" b="b"/>
                <a:pathLst>
                  <a:path w="8485" h="8485" extrusionOk="0">
                    <a:moveTo>
                      <a:pt x="2750" y="1"/>
                    </a:moveTo>
                    <a:lnTo>
                      <a:pt x="135" y="3891"/>
                    </a:lnTo>
                    <a:lnTo>
                      <a:pt x="1" y="4159"/>
                    </a:lnTo>
                    <a:lnTo>
                      <a:pt x="68" y="4695"/>
                    </a:lnTo>
                    <a:lnTo>
                      <a:pt x="235" y="4930"/>
                    </a:lnTo>
                    <a:lnTo>
                      <a:pt x="1778" y="6506"/>
                    </a:lnTo>
                    <a:lnTo>
                      <a:pt x="2013" y="6707"/>
                    </a:lnTo>
                    <a:lnTo>
                      <a:pt x="3555" y="8250"/>
                    </a:lnTo>
                    <a:lnTo>
                      <a:pt x="3790" y="8451"/>
                    </a:lnTo>
                    <a:lnTo>
                      <a:pt x="4360" y="8485"/>
                    </a:lnTo>
                    <a:lnTo>
                      <a:pt x="4595" y="8351"/>
                    </a:lnTo>
                    <a:lnTo>
                      <a:pt x="8484" y="5735"/>
                    </a:lnTo>
                    <a:lnTo>
                      <a:pt x="5735" y="2985"/>
                    </a:lnTo>
                    <a:lnTo>
                      <a:pt x="5534" y="2784"/>
                    </a:lnTo>
                    <a:lnTo>
                      <a:pt x="2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3180766" y="2453843"/>
                <a:ext cx="216921" cy="141339"/>
              </a:xfrm>
              <a:custGeom>
                <a:avLst/>
                <a:gdLst/>
                <a:ahLst/>
                <a:cxnLst/>
                <a:rect l="l" t="t" r="r" b="b"/>
                <a:pathLst>
                  <a:path w="8082" h="5266" extrusionOk="0">
                    <a:moveTo>
                      <a:pt x="0" y="0"/>
                    </a:moveTo>
                    <a:lnTo>
                      <a:pt x="872" y="4594"/>
                    </a:lnTo>
                    <a:lnTo>
                      <a:pt x="973" y="4863"/>
                    </a:lnTo>
                    <a:lnTo>
                      <a:pt x="1375" y="5232"/>
                    </a:lnTo>
                    <a:lnTo>
                      <a:pt x="1677" y="5265"/>
                    </a:lnTo>
                    <a:lnTo>
                      <a:pt x="6372" y="5265"/>
                    </a:lnTo>
                    <a:lnTo>
                      <a:pt x="6674" y="5232"/>
                    </a:lnTo>
                    <a:lnTo>
                      <a:pt x="7109" y="4863"/>
                    </a:lnTo>
                    <a:lnTo>
                      <a:pt x="7210" y="4594"/>
                    </a:lnTo>
                    <a:lnTo>
                      <a:pt x="80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3517373" y="2250419"/>
                <a:ext cx="226852" cy="227737"/>
              </a:xfrm>
              <a:custGeom>
                <a:avLst/>
                <a:gdLst/>
                <a:ahLst/>
                <a:cxnLst/>
                <a:rect l="l" t="t" r="r" b="b"/>
                <a:pathLst>
                  <a:path w="8452" h="8485" extrusionOk="0">
                    <a:moveTo>
                      <a:pt x="5702" y="1"/>
                    </a:moveTo>
                    <a:lnTo>
                      <a:pt x="2952" y="2784"/>
                    </a:lnTo>
                    <a:lnTo>
                      <a:pt x="2751" y="2985"/>
                    </a:lnTo>
                    <a:lnTo>
                      <a:pt x="1" y="5735"/>
                    </a:lnTo>
                    <a:lnTo>
                      <a:pt x="3857" y="8351"/>
                    </a:lnTo>
                    <a:lnTo>
                      <a:pt x="4125" y="8485"/>
                    </a:lnTo>
                    <a:lnTo>
                      <a:pt x="4662" y="8451"/>
                    </a:lnTo>
                    <a:lnTo>
                      <a:pt x="4897" y="8250"/>
                    </a:lnTo>
                    <a:lnTo>
                      <a:pt x="6473" y="6707"/>
                    </a:lnTo>
                    <a:lnTo>
                      <a:pt x="6674" y="6506"/>
                    </a:lnTo>
                    <a:lnTo>
                      <a:pt x="8250" y="4930"/>
                    </a:lnTo>
                    <a:lnTo>
                      <a:pt x="8418" y="4695"/>
                    </a:lnTo>
                    <a:lnTo>
                      <a:pt x="8451" y="4159"/>
                    </a:lnTo>
                    <a:lnTo>
                      <a:pt x="8351" y="3891"/>
                    </a:lnTo>
                    <a:lnTo>
                      <a:pt x="57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3517373" y="1567278"/>
                <a:ext cx="226852" cy="227737"/>
              </a:xfrm>
              <a:custGeom>
                <a:avLst/>
                <a:gdLst/>
                <a:ahLst/>
                <a:cxnLst/>
                <a:rect l="l" t="t" r="r" b="b"/>
                <a:pathLst>
                  <a:path w="8452" h="8485" extrusionOk="0">
                    <a:moveTo>
                      <a:pt x="4125" y="1"/>
                    </a:moveTo>
                    <a:lnTo>
                      <a:pt x="3857" y="135"/>
                    </a:lnTo>
                    <a:lnTo>
                      <a:pt x="1" y="2751"/>
                    </a:lnTo>
                    <a:lnTo>
                      <a:pt x="2751" y="5500"/>
                    </a:lnTo>
                    <a:lnTo>
                      <a:pt x="2952" y="5735"/>
                    </a:lnTo>
                    <a:lnTo>
                      <a:pt x="5702" y="8485"/>
                    </a:lnTo>
                    <a:lnTo>
                      <a:pt x="8351" y="4595"/>
                    </a:lnTo>
                    <a:lnTo>
                      <a:pt x="8451" y="4360"/>
                    </a:lnTo>
                    <a:lnTo>
                      <a:pt x="8418" y="3790"/>
                    </a:lnTo>
                    <a:lnTo>
                      <a:pt x="8250" y="3556"/>
                    </a:lnTo>
                    <a:lnTo>
                      <a:pt x="6674" y="2013"/>
                    </a:lnTo>
                    <a:lnTo>
                      <a:pt x="6473" y="1778"/>
                    </a:lnTo>
                    <a:lnTo>
                      <a:pt x="4897" y="236"/>
                    </a:lnTo>
                    <a:lnTo>
                      <a:pt x="4662" y="35"/>
                    </a:lnTo>
                    <a:lnTo>
                      <a:pt x="41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2802743" y="1536679"/>
                <a:ext cx="972950" cy="972064"/>
              </a:xfrm>
              <a:custGeom>
                <a:avLst/>
                <a:gdLst/>
                <a:ahLst/>
                <a:cxnLst/>
                <a:rect l="l" t="t" r="r" b="b"/>
                <a:pathLst>
                  <a:path w="36250" h="36217" extrusionOk="0">
                    <a:moveTo>
                      <a:pt x="18108" y="8183"/>
                    </a:moveTo>
                    <a:lnTo>
                      <a:pt x="19148" y="8217"/>
                    </a:lnTo>
                    <a:lnTo>
                      <a:pt x="21059" y="8619"/>
                    </a:lnTo>
                    <a:lnTo>
                      <a:pt x="22837" y="9390"/>
                    </a:lnTo>
                    <a:lnTo>
                      <a:pt x="24446" y="10463"/>
                    </a:lnTo>
                    <a:lnTo>
                      <a:pt x="25788" y="11805"/>
                    </a:lnTo>
                    <a:lnTo>
                      <a:pt x="26861" y="13381"/>
                    </a:lnTo>
                    <a:lnTo>
                      <a:pt x="27598" y="15158"/>
                    </a:lnTo>
                    <a:lnTo>
                      <a:pt x="28001" y="17103"/>
                    </a:lnTo>
                    <a:lnTo>
                      <a:pt x="28034" y="18109"/>
                    </a:lnTo>
                    <a:lnTo>
                      <a:pt x="28001" y="19115"/>
                    </a:lnTo>
                    <a:lnTo>
                      <a:pt x="27598" y="21060"/>
                    </a:lnTo>
                    <a:lnTo>
                      <a:pt x="26861" y="22837"/>
                    </a:lnTo>
                    <a:lnTo>
                      <a:pt x="25788" y="24413"/>
                    </a:lnTo>
                    <a:lnTo>
                      <a:pt x="24446" y="25788"/>
                    </a:lnTo>
                    <a:lnTo>
                      <a:pt x="22837" y="26861"/>
                    </a:lnTo>
                    <a:lnTo>
                      <a:pt x="21059" y="27599"/>
                    </a:lnTo>
                    <a:lnTo>
                      <a:pt x="19148" y="28001"/>
                    </a:lnTo>
                    <a:lnTo>
                      <a:pt x="18108" y="28035"/>
                    </a:lnTo>
                    <a:lnTo>
                      <a:pt x="17102" y="28001"/>
                    </a:lnTo>
                    <a:lnTo>
                      <a:pt x="15157" y="27599"/>
                    </a:lnTo>
                    <a:lnTo>
                      <a:pt x="13380" y="26861"/>
                    </a:lnTo>
                    <a:lnTo>
                      <a:pt x="11804" y="25788"/>
                    </a:lnTo>
                    <a:lnTo>
                      <a:pt x="10463" y="24413"/>
                    </a:lnTo>
                    <a:lnTo>
                      <a:pt x="9390" y="22837"/>
                    </a:lnTo>
                    <a:lnTo>
                      <a:pt x="8618" y="21060"/>
                    </a:lnTo>
                    <a:lnTo>
                      <a:pt x="8216" y="19115"/>
                    </a:lnTo>
                    <a:lnTo>
                      <a:pt x="8183" y="18109"/>
                    </a:lnTo>
                    <a:lnTo>
                      <a:pt x="8216" y="17103"/>
                    </a:lnTo>
                    <a:lnTo>
                      <a:pt x="8618" y="15158"/>
                    </a:lnTo>
                    <a:lnTo>
                      <a:pt x="9390" y="13381"/>
                    </a:lnTo>
                    <a:lnTo>
                      <a:pt x="10463" y="11805"/>
                    </a:lnTo>
                    <a:lnTo>
                      <a:pt x="11804" y="10463"/>
                    </a:lnTo>
                    <a:lnTo>
                      <a:pt x="13380" y="9390"/>
                    </a:lnTo>
                    <a:lnTo>
                      <a:pt x="15157" y="8619"/>
                    </a:lnTo>
                    <a:lnTo>
                      <a:pt x="17102" y="8217"/>
                    </a:lnTo>
                    <a:lnTo>
                      <a:pt x="18108" y="8183"/>
                    </a:lnTo>
                    <a:close/>
                    <a:moveTo>
                      <a:pt x="17169" y="1"/>
                    </a:moveTo>
                    <a:lnTo>
                      <a:pt x="15359" y="202"/>
                    </a:lnTo>
                    <a:lnTo>
                      <a:pt x="13581" y="571"/>
                    </a:lnTo>
                    <a:lnTo>
                      <a:pt x="11871" y="1074"/>
                    </a:lnTo>
                    <a:lnTo>
                      <a:pt x="10262" y="1778"/>
                    </a:lnTo>
                    <a:lnTo>
                      <a:pt x="8719" y="2616"/>
                    </a:lnTo>
                    <a:lnTo>
                      <a:pt x="7277" y="3589"/>
                    </a:lnTo>
                    <a:lnTo>
                      <a:pt x="5936" y="4696"/>
                    </a:lnTo>
                    <a:lnTo>
                      <a:pt x="4695" y="5936"/>
                    </a:lnTo>
                    <a:lnTo>
                      <a:pt x="3588" y="7278"/>
                    </a:lnTo>
                    <a:lnTo>
                      <a:pt x="2616" y="8720"/>
                    </a:lnTo>
                    <a:lnTo>
                      <a:pt x="1778" y="10262"/>
                    </a:lnTo>
                    <a:lnTo>
                      <a:pt x="1107" y="11872"/>
                    </a:lnTo>
                    <a:lnTo>
                      <a:pt x="570" y="13582"/>
                    </a:lnTo>
                    <a:lnTo>
                      <a:pt x="202" y="15359"/>
                    </a:lnTo>
                    <a:lnTo>
                      <a:pt x="0" y="17170"/>
                    </a:lnTo>
                    <a:lnTo>
                      <a:pt x="0" y="18109"/>
                    </a:lnTo>
                    <a:lnTo>
                      <a:pt x="0" y="19048"/>
                    </a:lnTo>
                    <a:lnTo>
                      <a:pt x="202" y="20859"/>
                    </a:lnTo>
                    <a:lnTo>
                      <a:pt x="570" y="22636"/>
                    </a:lnTo>
                    <a:lnTo>
                      <a:pt x="1107" y="24346"/>
                    </a:lnTo>
                    <a:lnTo>
                      <a:pt x="1778" y="25956"/>
                    </a:lnTo>
                    <a:lnTo>
                      <a:pt x="2616" y="27498"/>
                    </a:lnTo>
                    <a:lnTo>
                      <a:pt x="3588" y="28940"/>
                    </a:lnTo>
                    <a:lnTo>
                      <a:pt x="4695" y="30315"/>
                    </a:lnTo>
                    <a:lnTo>
                      <a:pt x="5936" y="31522"/>
                    </a:lnTo>
                    <a:lnTo>
                      <a:pt x="7277" y="32629"/>
                    </a:lnTo>
                    <a:lnTo>
                      <a:pt x="8719" y="33601"/>
                    </a:lnTo>
                    <a:lnTo>
                      <a:pt x="10262" y="34440"/>
                    </a:lnTo>
                    <a:lnTo>
                      <a:pt x="11871" y="35144"/>
                    </a:lnTo>
                    <a:lnTo>
                      <a:pt x="13581" y="35680"/>
                    </a:lnTo>
                    <a:lnTo>
                      <a:pt x="15359" y="36016"/>
                    </a:lnTo>
                    <a:lnTo>
                      <a:pt x="17169" y="36217"/>
                    </a:lnTo>
                    <a:lnTo>
                      <a:pt x="19047" y="36217"/>
                    </a:lnTo>
                    <a:lnTo>
                      <a:pt x="20892" y="36016"/>
                    </a:lnTo>
                    <a:lnTo>
                      <a:pt x="22635" y="35680"/>
                    </a:lnTo>
                    <a:lnTo>
                      <a:pt x="24346" y="35144"/>
                    </a:lnTo>
                    <a:lnTo>
                      <a:pt x="25989" y="34440"/>
                    </a:lnTo>
                    <a:lnTo>
                      <a:pt x="27531" y="33601"/>
                    </a:lnTo>
                    <a:lnTo>
                      <a:pt x="28973" y="32629"/>
                    </a:lnTo>
                    <a:lnTo>
                      <a:pt x="30315" y="31522"/>
                    </a:lnTo>
                    <a:lnTo>
                      <a:pt x="31522" y="30315"/>
                    </a:lnTo>
                    <a:lnTo>
                      <a:pt x="32628" y="28940"/>
                    </a:lnTo>
                    <a:lnTo>
                      <a:pt x="33601" y="27498"/>
                    </a:lnTo>
                    <a:lnTo>
                      <a:pt x="34439" y="25956"/>
                    </a:lnTo>
                    <a:lnTo>
                      <a:pt x="35143" y="24346"/>
                    </a:lnTo>
                    <a:lnTo>
                      <a:pt x="35680" y="22636"/>
                    </a:lnTo>
                    <a:lnTo>
                      <a:pt x="36049" y="20859"/>
                    </a:lnTo>
                    <a:lnTo>
                      <a:pt x="36216" y="19048"/>
                    </a:lnTo>
                    <a:lnTo>
                      <a:pt x="36250" y="18109"/>
                    </a:lnTo>
                    <a:lnTo>
                      <a:pt x="36216" y="17170"/>
                    </a:lnTo>
                    <a:lnTo>
                      <a:pt x="36049" y="15359"/>
                    </a:lnTo>
                    <a:lnTo>
                      <a:pt x="35680" y="13582"/>
                    </a:lnTo>
                    <a:lnTo>
                      <a:pt x="35143" y="11872"/>
                    </a:lnTo>
                    <a:lnTo>
                      <a:pt x="34439" y="10262"/>
                    </a:lnTo>
                    <a:lnTo>
                      <a:pt x="33601" y="8720"/>
                    </a:lnTo>
                    <a:lnTo>
                      <a:pt x="32628" y="7278"/>
                    </a:lnTo>
                    <a:lnTo>
                      <a:pt x="31522" y="5936"/>
                    </a:lnTo>
                    <a:lnTo>
                      <a:pt x="30315" y="4696"/>
                    </a:lnTo>
                    <a:lnTo>
                      <a:pt x="28973" y="3589"/>
                    </a:lnTo>
                    <a:lnTo>
                      <a:pt x="27531" y="2616"/>
                    </a:lnTo>
                    <a:lnTo>
                      <a:pt x="25989" y="1778"/>
                    </a:lnTo>
                    <a:lnTo>
                      <a:pt x="24346" y="1074"/>
                    </a:lnTo>
                    <a:lnTo>
                      <a:pt x="22635" y="571"/>
                    </a:lnTo>
                    <a:lnTo>
                      <a:pt x="20892" y="202"/>
                    </a:lnTo>
                    <a:lnTo>
                      <a:pt x="190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rot="10800000">
                <a:off x="3728918" y="1914700"/>
                <a:ext cx="141313" cy="216948"/>
              </a:xfrm>
              <a:custGeom>
                <a:avLst/>
                <a:gdLst/>
                <a:ahLst/>
                <a:cxnLst/>
                <a:rect l="l" t="t" r="r" b="b"/>
                <a:pathLst>
                  <a:path w="5265" h="8083" extrusionOk="0">
                    <a:moveTo>
                      <a:pt x="5265" y="1"/>
                    </a:moveTo>
                    <a:lnTo>
                      <a:pt x="671" y="873"/>
                    </a:lnTo>
                    <a:lnTo>
                      <a:pt x="403" y="940"/>
                    </a:lnTo>
                    <a:lnTo>
                      <a:pt x="34" y="1376"/>
                    </a:lnTo>
                    <a:lnTo>
                      <a:pt x="0" y="1678"/>
                    </a:lnTo>
                    <a:lnTo>
                      <a:pt x="0" y="3891"/>
                    </a:lnTo>
                    <a:lnTo>
                      <a:pt x="0" y="4193"/>
                    </a:lnTo>
                    <a:lnTo>
                      <a:pt x="0" y="6372"/>
                    </a:lnTo>
                    <a:lnTo>
                      <a:pt x="34" y="6674"/>
                    </a:lnTo>
                    <a:lnTo>
                      <a:pt x="403" y="7110"/>
                    </a:lnTo>
                    <a:lnTo>
                      <a:pt x="671" y="7177"/>
                    </a:lnTo>
                    <a:lnTo>
                      <a:pt x="5265" y="8082"/>
                    </a:lnTo>
                    <a:lnTo>
                      <a:pt x="5265" y="4193"/>
                    </a:lnTo>
                    <a:lnTo>
                      <a:pt x="5265" y="3891"/>
                    </a:lnTo>
                    <a:lnTo>
                      <a:pt x="52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15"/>
            <p:cNvSpPr/>
            <p:nvPr/>
          </p:nvSpPr>
          <p:spPr>
            <a:xfrm>
              <a:off x="2565312" y="682538"/>
              <a:ext cx="171937" cy="199824"/>
            </a:xfrm>
            <a:custGeom>
              <a:avLst/>
              <a:gdLst/>
              <a:ahLst/>
              <a:cxnLst/>
              <a:rect l="l" t="t" r="r" b="b"/>
              <a:pathLst>
                <a:path w="6406" h="7445" extrusionOk="0">
                  <a:moveTo>
                    <a:pt x="6238" y="1"/>
                  </a:moveTo>
                  <a:lnTo>
                    <a:pt x="5735" y="235"/>
                  </a:lnTo>
                  <a:lnTo>
                    <a:pt x="3857" y="2214"/>
                  </a:lnTo>
                  <a:lnTo>
                    <a:pt x="805" y="5567"/>
                  </a:lnTo>
                  <a:lnTo>
                    <a:pt x="604" y="5735"/>
                  </a:lnTo>
                  <a:lnTo>
                    <a:pt x="101" y="6305"/>
                  </a:lnTo>
                  <a:lnTo>
                    <a:pt x="0" y="6472"/>
                  </a:lnTo>
                  <a:lnTo>
                    <a:pt x="101" y="6741"/>
                  </a:lnTo>
                  <a:lnTo>
                    <a:pt x="671" y="7110"/>
                  </a:lnTo>
                  <a:lnTo>
                    <a:pt x="1174" y="7378"/>
                  </a:lnTo>
                  <a:lnTo>
                    <a:pt x="1476" y="7445"/>
                  </a:lnTo>
                  <a:lnTo>
                    <a:pt x="2448" y="7177"/>
                  </a:lnTo>
                  <a:lnTo>
                    <a:pt x="4259" y="6305"/>
                  </a:lnTo>
                  <a:lnTo>
                    <a:pt x="5165" y="5634"/>
                  </a:lnTo>
                  <a:lnTo>
                    <a:pt x="5332" y="5500"/>
                  </a:lnTo>
                  <a:lnTo>
                    <a:pt x="5500" y="5131"/>
                  </a:lnTo>
                  <a:lnTo>
                    <a:pt x="5500" y="4528"/>
                  </a:lnTo>
                  <a:lnTo>
                    <a:pt x="4997" y="3421"/>
                  </a:lnTo>
                  <a:lnTo>
                    <a:pt x="4829" y="3220"/>
                  </a:lnTo>
                  <a:lnTo>
                    <a:pt x="4762" y="3086"/>
                  </a:lnTo>
                  <a:lnTo>
                    <a:pt x="4829" y="2717"/>
                  </a:lnTo>
                  <a:lnTo>
                    <a:pt x="5198" y="2013"/>
                  </a:lnTo>
                  <a:lnTo>
                    <a:pt x="5936" y="1040"/>
                  </a:lnTo>
                  <a:lnTo>
                    <a:pt x="6405" y="269"/>
                  </a:lnTo>
                  <a:lnTo>
                    <a:pt x="6372" y="101"/>
                  </a:lnTo>
                  <a:lnTo>
                    <a:pt x="6238"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2503981" y="2498304"/>
              <a:ext cx="100838" cy="77433"/>
            </a:xfrm>
            <a:custGeom>
              <a:avLst/>
              <a:gdLst/>
              <a:ahLst/>
              <a:cxnLst/>
              <a:rect l="l" t="t" r="r" b="b"/>
              <a:pathLst>
                <a:path w="3757" h="2885" extrusionOk="0">
                  <a:moveTo>
                    <a:pt x="973" y="1"/>
                  </a:moveTo>
                  <a:lnTo>
                    <a:pt x="235" y="34"/>
                  </a:lnTo>
                  <a:lnTo>
                    <a:pt x="34" y="236"/>
                  </a:lnTo>
                  <a:lnTo>
                    <a:pt x="1" y="437"/>
                  </a:lnTo>
                  <a:lnTo>
                    <a:pt x="1" y="806"/>
                  </a:lnTo>
                  <a:lnTo>
                    <a:pt x="68" y="1946"/>
                  </a:lnTo>
                  <a:lnTo>
                    <a:pt x="235" y="2549"/>
                  </a:lnTo>
                  <a:lnTo>
                    <a:pt x="336" y="2650"/>
                  </a:lnTo>
                  <a:lnTo>
                    <a:pt x="873" y="2784"/>
                  </a:lnTo>
                  <a:lnTo>
                    <a:pt x="1946" y="2885"/>
                  </a:lnTo>
                  <a:lnTo>
                    <a:pt x="3253" y="2751"/>
                  </a:lnTo>
                  <a:lnTo>
                    <a:pt x="3622" y="2616"/>
                  </a:lnTo>
                  <a:lnTo>
                    <a:pt x="3756" y="2382"/>
                  </a:lnTo>
                  <a:lnTo>
                    <a:pt x="3723" y="1208"/>
                  </a:lnTo>
                  <a:lnTo>
                    <a:pt x="3689" y="604"/>
                  </a:lnTo>
                  <a:lnTo>
                    <a:pt x="3689" y="370"/>
                  </a:lnTo>
                  <a:lnTo>
                    <a:pt x="3522" y="101"/>
                  </a:lnTo>
                  <a:lnTo>
                    <a:pt x="2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1983247" y="1864307"/>
              <a:ext cx="624647" cy="657070"/>
            </a:xfrm>
            <a:custGeom>
              <a:avLst/>
              <a:gdLst/>
              <a:ahLst/>
              <a:cxnLst/>
              <a:rect l="l" t="t" r="r" b="b"/>
              <a:pathLst>
                <a:path w="23273" h="24481" extrusionOk="0">
                  <a:moveTo>
                    <a:pt x="7814" y="1"/>
                  </a:moveTo>
                  <a:lnTo>
                    <a:pt x="4058" y="102"/>
                  </a:lnTo>
                  <a:lnTo>
                    <a:pt x="3689" y="135"/>
                  </a:lnTo>
                  <a:lnTo>
                    <a:pt x="3019" y="370"/>
                  </a:lnTo>
                  <a:lnTo>
                    <a:pt x="2080" y="1040"/>
                  </a:lnTo>
                  <a:lnTo>
                    <a:pt x="1040" y="2482"/>
                  </a:lnTo>
                  <a:lnTo>
                    <a:pt x="302" y="4193"/>
                  </a:lnTo>
                  <a:lnTo>
                    <a:pt x="1" y="6003"/>
                  </a:lnTo>
                  <a:lnTo>
                    <a:pt x="135" y="7278"/>
                  </a:lnTo>
                  <a:lnTo>
                    <a:pt x="403" y="8015"/>
                  </a:lnTo>
                  <a:lnTo>
                    <a:pt x="805" y="8653"/>
                  </a:lnTo>
                  <a:lnTo>
                    <a:pt x="1409" y="9122"/>
                  </a:lnTo>
                  <a:lnTo>
                    <a:pt x="2214" y="9424"/>
                  </a:lnTo>
                  <a:lnTo>
                    <a:pt x="3220" y="9524"/>
                  </a:lnTo>
                  <a:lnTo>
                    <a:pt x="3790" y="9491"/>
                  </a:lnTo>
                  <a:lnTo>
                    <a:pt x="6204" y="9156"/>
                  </a:lnTo>
                  <a:lnTo>
                    <a:pt x="10731" y="8317"/>
                  </a:lnTo>
                  <a:lnTo>
                    <a:pt x="14386" y="7613"/>
                  </a:lnTo>
                  <a:lnTo>
                    <a:pt x="16097" y="7479"/>
                  </a:lnTo>
                  <a:lnTo>
                    <a:pt x="16734" y="7680"/>
                  </a:lnTo>
                  <a:lnTo>
                    <a:pt x="16801" y="7881"/>
                  </a:lnTo>
                  <a:lnTo>
                    <a:pt x="17103" y="10597"/>
                  </a:lnTo>
                  <a:lnTo>
                    <a:pt x="18176" y="19651"/>
                  </a:lnTo>
                  <a:lnTo>
                    <a:pt x="18779" y="23105"/>
                  </a:lnTo>
                  <a:lnTo>
                    <a:pt x="19148" y="24380"/>
                  </a:lnTo>
                  <a:lnTo>
                    <a:pt x="19316" y="24480"/>
                  </a:lnTo>
                  <a:lnTo>
                    <a:pt x="20255" y="24413"/>
                  </a:lnTo>
                  <a:lnTo>
                    <a:pt x="22233" y="24246"/>
                  </a:lnTo>
                  <a:lnTo>
                    <a:pt x="22937" y="24011"/>
                  </a:lnTo>
                  <a:lnTo>
                    <a:pt x="23206" y="23776"/>
                  </a:lnTo>
                  <a:lnTo>
                    <a:pt x="23206" y="23642"/>
                  </a:lnTo>
                  <a:lnTo>
                    <a:pt x="23273" y="20456"/>
                  </a:lnTo>
                  <a:lnTo>
                    <a:pt x="23038" y="10128"/>
                  </a:lnTo>
                  <a:lnTo>
                    <a:pt x="22736" y="6205"/>
                  </a:lnTo>
                  <a:lnTo>
                    <a:pt x="22267" y="2985"/>
                  </a:lnTo>
                  <a:lnTo>
                    <a:pt x="21797" y="1376"/>
                  </a:lnTo>
                  <a:lnTo>
                    <a:pt x="21395" y="739"/>
                  </a:lnTo>
                  <a:lnTo>
                    <a:pt x="21160" y="605"/>
                  </a:lnTo>
                  <a:lnTo>
                    <a:pt x="20724" y="470"/>
                  </a:lnTo>
                  <a:lnTo>
                    <a:pt x="19215" y="269"/>
                  </a:lnTo>
                  <a:lnTo>
                    <a:pt x="15929" y="68"/>
                  </a:lnTo>
                  <a:lnTo>
                    <a:pt x="7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a:off x="457200" y="1565211"/>
              <a:ext cx="1017075" cy="382524"/>
            </a:xfrm>
            <a:custGeom>
              <a:avLst/>
              <a:gdLst/>
              <a:ahLst/>
              <a:cxnLst/>
              <a:rect l="l" t="t" r="r" b="b"/>
              <a:pathLst>
                <a:path w="37894" h="14252" extrusionOk="0">
                  <a:moveTo>
                    <a:pt x="19819" y="0"/>
                  </a:moveTo>
                  <a:lnTo>
                    <a:pt x="18108" y="302"/>
                  </a:lnTo>
                  <a:lnTo>
                    <a:pt x="16465" y="838"/>
                  </a:lnTo>
                  <a:lnTo>
                    <a:pt x="14990" y="1610"/>
                  </a:lnTo>
                  <a:lnTo>
                    <a:pt x="13615" y="2582"/>
                  </a:lnTo>
                  <a:lnTo>
                    <a:pt x="12441" y="3756"/>
                  </a:lnTo>
                  <a:lnTo>
                    <a:pt x="11435" y="5131"/>
                  </a:lnTo>
                  <a:lnTo>
                    <a:pt x="10631" y="6606"/>
                  </a:lnTo>
                  <a:lnTo>
                    <a:pt x="10362" y="7411"/>
                  </a:lnTo>
                  <a:lnTo>
                    <a:pt x="9692" y="7176"/>
                  </a:lnTo>
                  <a:lnTo>
                    <a:pt x="8250" y="6874"/>
                  </a:lnTo>
                  <a:lnTo>
                    <a:pt x="7512" y="6841"/>
                  </a:lnTo>
                  <a:lnTo>
                    <a:pt x="6741" y="6874"/>
                  </a:lnTo>
                  <a:lnTo>
                    <a:pt x="5299" y="7176"/>
                  </a:lnTo>
                  <a:lnTo>
                    <a:pt x="3957" y="7746"/>
                  </a:lnTo>
                  <a:lnTo>
                    <a:pt x="2750" y="8518"/>
                  </a:lnTo>
                  <a:lnTo>
                    <a:pt x="1744" y="9524"/>
                  </a:lnTo>
                  <a:lnTo>
                    <a:pt x="939" y="10731"/>
                  </a:lnTo>
                  <a:lnTo>
                    <a:pt x="369" y="12039"/>
                  </a:lnTo>
                  <a:lnTo>
                    <a:pt x="34" y="13480"/>
                  </a:lnTo>
                  <a:lnTo>
                    <a:pt x="0" y="14252"/>
                  </a:lnTo>
                  <a:lnTo>
                    <a:pt x="37893" y="14252"/>
                  </a:lnTo>
                  <a:lnTo>
                    <a:pt x="37658" y="13413"/>
                  </a:lnTo>
                  <a:lnTo>
                    <a:pt x="36753" y="11971"/>
                  </a:lnTo>
                  <a:lnTo>
                    <a:pt x="35445" y="10898"/>
                  </a:lnTo>
                  <a:lnTo>
                    <a:pt x="33836" y="10295"/>
                  </a:lnTo>
                  <a:lnTo>
                    <a:pt x="32930" y="10228"/>
                  </a:lnTo>
                  <a:lnTo>
                    <a:pt x="32293" y="10261"/>
                  </a:lnTo>
                  <a:lnTo>
                    <a:pt x="31689" y="10395"/>
                  </a:lnTo>
                  <a:lnTo>
                    <a:pt x="31589" y="9322"/>
                  </a:lnTo>
                  <a:lnTo>
                    <a:pt x="31086" y="7277"/>
                  </a:lnTo>
                  <a:lnTo>
                    <a:pt x="30214" y="5399"/>
                  </a:lnTo>
                  <a:lnTo>
                    <a:pt x="29007" y="3756"/>
                  </a:lnTo>
                  <a:lnTo>
                    <a:pt x="27531" y="2347"/>
                  </a:lnTo>
                  <a:lnTo>
                    <a:pt x="25821" y="1207"/>
                  </a:lnTo>
                  <a:lnTo>
                    <a:pt x="23910" y="436"/>
                  </a:lnTo>
                  <a:lnTo>
                    <a:pt x="21831" y="34"/>
                  </a:lnTo>
                  <a:lnTo>
                    <a:pt x="20724" y="0"/>
                  </a:lnTo>
                  <a:close/>
                </a:path>
              </a:pathLst>
            </a:custGeom>
            <a:solidFill>
              <a:srgbClr val="CF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1061140" y="2433739"/>
              <a:ext cx="873964" cy="329434"/>
            </a:xfrm>
            <a:custGeom>
              <a:avLst/>
              <a:gdLst/>
              <a:ahLst/>
              <a:cxnLst/>
              <a:rect l="l" t="t" r="r" b="b"/>
              <a:pathLst>
                <a:path w="32562" h="12274" extrusionOk="0">
                  <a:moveTo>
                    <a:pt x="17807" y="1"/>
                  </a:moveTo>
                  <a:lnTo>
                    <a:pt x="17035" y="34"/>
                  </a:lnTo>
                  <a:lnTo>
                    <a:pt x="15560" y="269"/>
                  </a:lnTo>
                  <a:lnTo>
                    <a:pt x="14151" y="739"/>
                  </a:lnTo>
                  <a:lnTo>
                    <a:pt x="12844" y="1409"/>
                  </a:lnTo>
                  <a:lnTo>
                    <a:pt x="11703" y="2248"/>
                  </a:lnTo>
                  <a:lnTo>
                    <a:pt x="10664" y="3254"/>
                  </a:lnTo>
                  <a:lnTo>
                    <a:pt x="9792" y="4427"/>
                  </a:lnTo>
                  <a:lnTo>
                    <a:pt x="9121" y="5701"/>
                  </a:lnTo>
                  <a:lnTo>
                    <a:pt x="8887" y="6372"/>
                  </a:lnTo>
                  <a:lnTo>
                    <a:pt x="8317" y="6171"/>
                  </a:lnTo>
                  <a:lnTo>
                    <a:pt x="7076" y="5936"/>
                  </a:lnTo>
                  <a:lnTo>
                    <a:pt x="6439" y="5903"/>
                  </a:lnTo>
                  <a:lnTo>
                    <a:pt x="5768" y="5936"/>
                  </a:lnTo>
                  <a:lnTo>
                    <a:pt x="4527" y="6171"/>
                  </a:lnTo>
                  <a:lnTo>
                    <a:pt x="3387" y="6674"/>
                  </a:lnTo>
                  <a:lnTo>
                    <a:pt x="2348" y="7345"/>
                  </a:lnTo>
                  <a:lnTo>
                    <a:pt x="1476" y="8216"/>
                  </a:lnTo>
                  <a:lnTo>
                    <a:pt x="772" y="9222"/>
                  </a:lnTo>
                  <a:lnTo>
                    <a:pt x="302" y="10363"/>
                  </a:lnTo>
                  <a:lnTo>
                    <a:pt x="34" y="11603"/>
                  </a:lnTo>
                  <a:lnTo>
                    <a:pt x="0" y="12274"/>
                  </a:lnTo>
                  <a:lnTo>
                    <a:pt x="32561" y="12274"/>
                  </a:lnTo>
                  <a:lnTo>
                    <a:pt x="32360" y="11536"/>
                  </a:lnTo>
                  <a:lnTo>
                    <a:pt x="31589" y="10296"/>
                  </a:lnTo>
                  <a:lnTo>
                    <a:pt x="30449" y="9390"/>
                  </a:lnTo>
                  <a:lnTo>
                    <a:pt x="29040" y="8854"/>
                  </a:lnTo>
                  <a:lnTo>
                    <a:pt x="28269" y="8820"/>
                  </a:lnTo>
                  <a:lnTo>
                    <a:pt x="27732" y="8854"/>
                  </a:lnTo>
                  <a:lnTo>
                    <a:pt x="27229" y="8954"/>
                  </a:lnTo>
                  <a:lnTo>
                    <a:pt x="27129" y="8015"/>
                  </a:lnTo>
                  <a:lnTo>
                    <a:pt x="26693" y="6272"/>
                  </a:lnTo>
                  <a:lnTo>
                    <a:pt x="25955" y="4662"/>
                  </a:lnTo>
                  <a:lnTo>
                    <a:pt x="24916" y="3220"/>
                  </a:lnTo>
                  <a:lnTo>
                    <a:pt x="23641" y="2013"/>
                  </a:lnTo>
                  <a:lnTo>
                    <a:pt x="22166" y="1074"/>
                  </a:lnTo>
                  <a:lnTo>
                    <a:pt x="20523" y="403"/>
                  </a:lnTo>
                  <a:lnTo>
                    <a:pt x="18745" y="34"/>
                  </a:lnTo>
                  <a:lnTo>
                    <a:pt x="17807" y="1"/>
                  </a:lnTo>
                  <a:close/>
                </a:path>
              </a:pathLst>
            </a:custGeom>
            <a:solidFill>
              <a:srgbClr val="CF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2650638" y="729964"/>
              <a:ext cx="1017048" cy="382524"/>
            </a:xfrm>
            <a:custGeom>
              <a:avLst/>
              <a:gdLst/>
              <a:ahLst/>
              <a:cxnLst/>
              <a:rect l="l" t="t" r="r" b="b"/>
              <a:pathLst>
                <a:path w="37893" h="14252" extrusionOk="0">
                  <a:moveTo>
                    <a:pt x="19852" y="0"/>
                  </a:moveTo>
                  <a:lnTo>
                    <a:pt x="18108" y="302"/>
                  </a:lnTo>
                  <a:lnTo>
                    <a:pt x="16499" y="838"/>
                  </a:lnTo>
                  <a:lnTo>
                    <a:pt x="14990" y="1610"/>
                  </a:lnTo>
                  <a:lnTo>
                    <a:pt x="13615" y="2582"/>
                  </a:lnTo>
                  <a:lnTo>
                    <a:pt x="12441" y="3756"/>
                  </a:lnTo>
                  <a:lnTo>
                    <a:pt x="11435" y="5131"/>
                  </a:lnTo>
                  <a:lnTo>
                    <a:pt x="10664" y="6606"/>
                  </a:lnTo>
                  <a:lnTo>
                    <a:pt x="10362" y="7411"/>
                  </a:lnTo>
                  <a:lnTo>
                    <a:pt x="9691" y="7143"/>
                  </a:lnTo>
                  <a:lnTo>
                    <a:pt x="8249" y="6874"/>
                  </a:lnTo>
                  <a:lnTo>
                    <a:pt x="7512" y="6841"/>
                  </a:lnTo>
                  <a:lnTo>
                    <a:pt x="6740" y="6874"/>
                  </a:lnTo>
                  <a:lnTo>
                    <a:pt x="5299" y="7176"/>
                  </a:lnTo>
                  <a:lnTo>
                    <a:pt x="3957" y="7746"/>
                  </a:lnTo>
                  <a:lnTo>
                    <a:pt x="2750" y="8518"/>
                  </a:lnTo>
                  <a:lnTo>
                    <a:pt x="1744" y="9524"/>
                  </a:lnTo>
                  <a:lnTo>
                    <a:pt x="939" y="10731"/>
                  </a:lnTo>
                  <a:lnTo>
                    <a:pt x="369" y="12039"/>
                  </a:lnTo>
                  <a:lnTo>
                    <a:pt x="34" y="13481"/>
                  </a:lnTo>
                  <a:lnTo>
                    <a:pt x="0" y="14252"/>
                  </a:lnTo>
                  <a:lnTo>
                    <a:pt x="37893" y="14252"/>
                  </a:lnTo>
                  <a:lnTo>
                    <a:pt x="37658" y="13413"/>
                  </a:lnTo>
                  <a:lnTo>
                    <a:pt x="36753" y="11972"/>
                  </a:lnTo>
                  <a:lnTo>
                    <a:pt x="35445" y="10898"/>
                  </a:lnTo>
                  <a:lnTo>
                    <a:pt x="33835" y="10295"/>
                  </a:lnTo>
                  <a:lnTo>
                    <a:pt x="32930" y="10228"/>
                  </a:lnTo>
                  <a:lnTo>
                    <a:pt x="32293" y="10261"/>
                  </a:lnTo>
                  <a:lnTo>
                    <a:pt x="31689" y="10395"/>
                  </a:lnTo>
                  <a:lnTo>
                    <a:pt x="31622" y="9322"/>
                  </a:lnTo>
                  <a:lnTo>
                    <a:pt x="31086" y="7277"/>
                  </a:lnTo>
                  <a:lnTo>
                    <a:pt x="30214" y="5399"/>
                  </a:lnTo>
                  <a:lnTo>
                    <a:pt x="29040" y="3756"/>
                  </a:lnTo>
                  <a:lnTo>
                    <a:pt x="27565" y="2347"/>
                  </a:lnTo>
                  <a:lnTo>
                    <a:pt x="25821" y="1207"/>
                  </a:lnTo>
                  <a:lnTo>
                    <a:pt x="23910" y="436"/>
                  </a:lnTo>
                  <a:lnTo>
                    <a:pt x="21830" y="34"/>
                  </a:lnTo>
                  <a:lnTo>
                    <a:pt x="20724" y="0"/>
                  </a:lnTo>
                  <a:close/>
                </a:path>
              </a:pathLst>
            </a:custGeom>
            <a:solidFill>
              <a:srgbClr val="CF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15"/>
            <p:cNvGrpSpPr/>
            <p:nvPr/>
          </p:nvGrpSpPr>
          <p:grpSpPr>
            <a:xfrm>
              <a:off x="2284318" y="2537531"/>
              <a:ext cx="1437389" cy="1437408"/>
              <a:chOff x="2284318" y="2537531"/>
              <a:chExt cx="1437389" cy="1437408"/>
            </a:xfrm>
          </p:grpSpPr>
          <p:sp>
            <p:nvSpPr>
              <p:cNvPr id="221" name="Google Shape;221;p15"/>
              <p:cNvSpPr/>
              <p:nvPr/>
            </p:nvSpPr>
            <p:spPr>
              <a:xfrm>
                <a:off x="2866651" y="2537531"/>
                <a:ext cx="272721" cy="177359"/>
              </a:xfrm>
              <a:custGeom>
                <a:avLst/>
                <a:gdLst/>
                <a:ahLst/>
                <a:cxnLst/>
                <a:rect l="l" t="t" r="r" b="b"/>
                <a:pathLst>
                  <a:path w="10161" h="6608" extrusionOk="0">
                    <a:moveTo>
                      <a:pt x="2113" y="1"/>
                    </a:moveTo>
                    <a:lnTo>
                      <a:pt x="1744" y="35"/>
                    </a:lnTo>
                    <a:lnTo>
                      <a:pt x="1207" y="470"/>
                    </a:lnTo>
                    <a:lnTo>
                      <a:pt x="1107" y="839"/>
                    </a:lnTo>
                    <a:lnTo>
                      <a:pt x="0" y="6607"/>
                    </a:lnTo>
                    <a:lnTo>
                      <a:pt x="10161" y="6607"/>
                    </a:lnTo>
                    <a:lnTo>
                      <a:pt x="9054" y="839"/>
                    </a:lnTo>
                    <a:lnTo>
                      <a:pt x="8920" y="470"/>
                    </a:lnTo>
                    <a:lnTo>
                      <a:pt x="8384" y="35"/>
                    </a:lnTo>
                    <a:lnTo>
                      <a:pt x="80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2431028" y="2684241"/>
                <a:ext cx="285336" cy="285336"/>
              </a:xfrm>
              <a:custGeom>
                <a:avLst/>
                <a:gdLst/>
                <a:ahLst/>
                <a:cxnLst/>
                <a:rect l="l" t="t" r="r" b="b"/>
                <a:pathLst>
                  <a:path w="10631" h="10631" extrusionOk="0">
                    <a:moveTo>
                      <a:pt x="5433" y="1"/>
                    </a:moveTo>
                    <a:lnTo>
                      <a:pt x="4762" y="68"/>
                    </a:lnTo>
                    <a:lnTo>
                      <a:pt x="4460" y="269"/>
                    </a:lnTo>
                    <a:lnTo>
                      <a:pt x="2515" y="2248"/>
                    </a:lnTo>
                    <a:lnTo>
                      <a:pt x="2247" y="2516"/>
                    </a:lnTo>
                    <a:lnTo>
                      <a:pt x="268" y="4461"/>
                    </a:lnTo>
                    <a:lnTo>
                      <a:pt x="67" y="4763"/>
                    </a:lnTo>
                    <a:lnTo>
                      <a:pt x="0" y="5433"/>
                    </a:lnTo>
                    <a:lnTo>
                      <a:pt x="168" y="5769"/>
                    </a:lnTo>
                    <a:lnTo>
                      <a:pt x="3454" y="10631"/>
                    </a:lnTo>
                    <a:lnTo>
                      <a:pt x="6908" y="7177"/>
                    </a:lnTo>
                    <a:lnTo>
                      <a:pt x="7176" y="6909"/>
                    </a:lnTo>
                    <a:lnTo>
                      <a:pt x="10630" y="3455"/>
                    </a:lnTo>
                    <a:lnTo>
                      <a:pt x="5768" y="169"/>
                    </a:lnTo>
                    <a:lnTo>
                      <a:pt x="54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2284318" y="3119887"/>
                <a:ext cx="177332" cy="272721"/>
              </a:xfrm>
              <a:custGeom>
                <a:avLst/>
                <a:gdLst/>
                <a:ahLst/>
                <a:cxnLst/>
                <a:rect l="l" t="t" r="r" b="b"/>
                <a:pathLst>
                  <a:path w="6607" h="10161" extrusionOk="0">
                    <a:moveTo>
                      <a:pt x="6606" y="0"/>
                    </a:moveTo>
                    <a:lnTo>
                      <a:pt x="839" y="1107"/>
                    </a:lnTo>
                    <a:lnTo>
                      <a:pt x="470" y="1207"/>
                    </a:lnTo>
                    <a:lnTo>
                      <a:pt x="34" y="1744"/>
                    </a:lnTo>
                    <a:lnTo>
                      <a:pt x="0" y="2113"/>
                    </a:lnTo>
                    <a:lnTo>
                      <a:pt x="0" y="4896"/>
                    </a:lnTo>
                    <a:lnTo>
                      <a:pt x="0" y="5265"/>
                    </a:lnTo>
                    <a:lnTo>
                      <a:pt x="0" y="8015"/>
                    </a:lnTo>
                    <a:lnTo>
                      <a:pt x="34" y="8383"/>
                    </a:lnTo>
                    <a:lnTo>
                      <a:pt x="470" y="8920"/>
                    </a:lnTo>
                    <a:lnTo>
                      <a:pt x="839" y="9054"/>
                    </a:lnTo>
                    <a:lnTo>
                      <a:pt x="6606" y="10161"/>
                    </a:lnTo>
                    <a:lnTo>
                      <a:pt x="6606" y="5265"/>
                    </a:lnTo>
                    <a:lnTo>
                      <a:pt x="6606" y="4896"/>
                    </a:lnTo>
                    <a:lnTo>
                      <a:pt x="66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2431028" y="3542006"/>
                <a:ext cx="285336" cy="286222"/>
              </a:xfrm>
              <a:custGeom>
                <a:avLst/>
                <a:gdLst/>
                <a:ahLst/>
                <a:cxnLst/>
                <a:rect l="l" t="t" r="r" b="b"/>
                <a:pathLst>
                  <a:path w="10631" h="10664" extrusionOk="0">
                    <a:moveTo>
                      <a:pt x="3454" y="0"/>
                    </a:moveTo>
                    <a:lnTo>
                      <a:pt x="168" y="4863"/>
                    </a:lnTo>
                    <a:lnTo>
                      <a:pt x="0" y="5198"/>
                    </a:lnTo>
                    <a:lnTo>
                      <a:pt x="67" y="5902"/>
                    </a:lnTo>
                    <a:lnTo>
                      <a:pt x="268" y="6204"/>
                    </a:lnTo>
                    <a:lnTo>
                      <a:pt x="2247" y="8149"/>
                    </a:lnTo>
                    <a:lnTo>
                      <a:pt x="2515" y="8417"/>
                    </a:lnTo>
                    <a:lnTo>
                      <a:pt x="4460" y="10362"/>
                    </a:lnTo>
                    <a:lnTo>
                      <a:pt x="4762" y="10597"/>
                    </a:lnTo>
                    <a:lnTo>
                      <a:pt x="5433" y="10664"/>
                    </a:lnTo>
                    <a:lnTo>
                      <a:pt x="5768" y="10496"/>
                    </a:lnTo>
                    <a:lnTo>
                      <a:pt x="10630" y="7176"/>
                    </a:lnTo>
                    <a:lnTo>
                      <a:pt x="7176" y="3722"/>
                    </a:lnTo>
                    <a:lnTo>
                      <a:pt x="6908" y="3454"/>
                    </a:lnTo>
                    <a:lnTo>
                      <a:pt x="34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5"/>
              <p:cNvSpPr/>
              <p:nvPr/>
            </p:nvSpPr>
            <p:spPr>
              <a:xfrm>
                <a:off x="2866651" y="3796721"/>
                <a:ext cx="272721" cy="178218"/>
              </a:xfrm>
              <a:custGeom>
                <a:avLst/>
                <a:gdLst/>
                <a:ahLst/>
                <a:cxnLst/>
                <a:rect l="l" t="t" r="r" b="b"/>
                <a:pathLst>
                  <a:path w="10161" h="6640" extrusionOk="0">
                    <a:moveTo>
                      <a:pt x="0" y="0"/>
                    </a:moveTo>
                    <a:lnTo>
                      <a:pt x="1107" y="5801"/>
                    </a:lnTo>
                    <a:lnTo>
                      <a:pt x="1207" y="6137"/>
                    </a:lnTo>
                    <a:lnTo>
                      <a:pt x="1744" y="6573"/>
                    </a:lnTo>
                    <a:lnTo>
                      <a:pt x="2113" y="6640"/>
                    </a:lnTo>
                    <a:lnTo>
                      <a:pt x="8015" y="6640"/>
                    </a:lnTo>
                    <a:lnTo>
                      <a:pt x="8384" y="6573"/>
                    </a:lnTo>
                    <a:lnTo>
                      <a:pt x="8920" y="6137"/>
                    </a:lnTo>
                    <a:lnTo>
                      <a:pt x="9054" y="5801"/>
                    </a:lnTo>
                    <a:lnTo>
                      <a:pt x="101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3288772" y="3542006"/>
                <a:ext cx="286249" cy="286222"/>
              </a:xfrm>
              <a:custGeom>
                <a:avLst/>
                <a:gdLst/>
                <a:ahLst/>
                <a:cxnLst/>
                <a:rect l="l" t="t" r="r" b="b"/>
                <a:pathLst>
                  <a:path w="10665" h="10664" extrusionOk="0">
                    <a:moveTo>
                      <a:pt x="7177" y="0"/>
                    </a:moveTo>
                    <a:lnTo>
                      <a:pt x="3723" y="3454"/>
                    </a:lnTo>
                    <a:lnTo>
                      <a:pt x="3454" y="3722"/>
                    </a:lnTo>
                    <a:lnTo>
                      <a:pt x="0" y="7176"/>
                    </a:lnTo>
                    <a:lnTo>
                      <a:pt x="4863" y="10496"/>
                    </a:lnTo>
                    <a:lnTo>
                      <a:pt x="5198" y="10664"/>
                    </a:lnTo>
                    <a:lnTo>
                      <a:pt x="5902" y="10597"/>
                    </a:lnTo>
                    <a:lnTo>
                      <a:pt x="6171" y="10362"/>
                    </a:lnTo>
                    <a:lnTo>
                      <a:pt x="8149" y="8417"/>
                    </a:lnTo>
                    <a:lnTo>
                      <a:pt x="8417" y="8149"/>
                    </a:lnTo>
                    <a:lnTo>
                      <a:pt x="10362" y="6204"/>
                    </a:lnTo>
                    <a:lnTo>
                      <a:pt x="10597" y="5902"/>
                    </a:lnTo>
                    <a:lnTo>
                      <a:pt x="10664" y="5198"/>
                    </a:lnTo>
                    <a:lnTo>
                      <a:pt x="10496" y="4863"/>
                    </a:lnTo>
                    <a:lnTo>
                      <a:pt x="7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3543489" y="3119887"/>
                <a:ext cx="178218" cy="272721"/>
              </a:xfrm>
              <a:custGeom>
                <a:avLst/>
                <a:gdLst/>
                <a:ahLst/>
                <a:cxnLst/>
                <a:rect l="l" t="t" r="r" b="b"/>
                <a:pathLst>
                  <a:path w="6640" h="10161" extrusionOk="0">
                    <a:moveTo>
                      <a:pt x="0" y="0"/>
                    </a:moveTo>
                    <a:lnTo>
                      <a:pt x="0" y="4896"/>
                    </a:lnTo>
                    <a:lnTo>
                      <a:pt x="0" y="5265"/>
                    </a:lnTo>
                    <a:lnTo>
                      <a:pt x="0" y="10161"/>
                    </a:lnTo>
                    <a:lnTo>
                      <a:pt x="5802" y="9054"/>
                    </a:lnTo>
                    <a:lnTo>
                      <a:pt x="6137" y="8920"/>
                    </a:lnTo>
                    <a:lnTo>
                      <a:pt x="6573" y="8383"/>
                    </a:lnTo>
                    <a:lnTo>
                      <a:pt x="6640" y="8015"/>
                    </a:lnTo>
                    <a:lnTo>
                      <a:pt x="6640" y="5265"/>
                    </a:lnTo>
                    <a:lnTo>
                      <a:pt x="6640" y="4896"/>
                    </a:lnTo>
                    <a:lnTo>
                      <a:pt x="6640" y="2113"/>
                    </a:lnTo>
                    <a:lnTo>
                      <a:pt x="6573" y="1744"/>
                    </a:lnTo>
                    <a:lnTo>
                      <a:pt x="6137" y="1207"/>
                    </a:lnTo>
                    <a:lnTo>
                      <a:pt x="5802" y="1107"/>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3288772" y="2684241"/>
                <a:ext cx="286249" cy="285336"/>
              </a:xfrm>
              <a:custGeom>
                <a:avLst/>
                <a:gdLst/>
                <a:ahLst/>
                <a:cxnLst/>
                <a:rect l="l" t="t" r="r" b="b"/>
                <a:pathLst>
                  <a:path w="10665" h="10631" extrusionOk="0">
                    <a:moveTo>
                      <a:pt x="5198" y="1"/>
                    </a:moveTo>
                    <a:lnTo>
                      <a:pt x="4863" y="169"/>
                    </a:lnTo>
                    <a:lnTo>
                      <a:pt x="0" y="3455"/>
                    </a:lnTo>
                    <a:lnTo>
                      <a:pt x="3454" y="6909"/>
                    </a:lnTo>
                    <a:lnTo>
                      <a:pt x="3723" y="7177"/>
                    </a:lnTo>
                    <a:lnTo>
                      <a:pt x="7177" y="10631"/>
                    </a:lnTo>
                    <a:lnTo>
                      <a:pt x="10496" y="5769"/>
                    </a:lnTo>
                    <a:lnTo>
                      <a:pt x="10664" y="5433"/>
                    </a:lnTo>
                    <a:lnTo>
                      <a:pt x="10597" y="4763"/>
                    </a:lnTo>
                    <a:lnTo>
                      <a:pt x="10362" y="4461"/>
                    </a:lnTo>
                    <a:lnTo>
                      <a:pt x="8417" y="2516"/>
                    </a:lnTo>
                    <a:lnTo>
                      <a:pt x="8149" y="2248"/>
                    </a:lnTo>
                    <a:lnTo>
                      <a:pt x="6171" y="269"/>
                    </a:lnTo>
                    <a:lnTo>
                      <a:pt x="5902" y="68"/>
                    </a:lnTo>
                    <a:lnTo>
                      <a:pt x="51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a:off x="2392324" y="2645537"/>
                <a:ext cx="1221354" cy="1221381"/>
              </a:xfrm>
              <a:custGeom>
                <a:avLst/>
                <a:gdLst/>
                <a:ahLst/>
                <a:cxnLst/>
                <a:rect l="l" t="t" r="r" b="b"/>
                <a:pathLst>
                  <a:path w="45505" h="45506" extrusionOk="0">
                    <a:moveTo>
                      <a:pt x="22736" y="10296"/>
                    </a:moveTo>
                    <a:lnTo>
                      <a:pt x="24010" y="10329"/>
                    </a:lnTo>
                    <a:lnTo>
                      <a:pt x="26458" y="10832"/>
                    </a:lnTo>
                    <a:lnTo>
                      <a:pt x="28671" y="11771"/>
                    </a:lnTo>
                    <a:lnTo>
                      <a:pt x="30683" y="13113"/>
                    </a:lnTo>
                    <a:lnTo>
                      <a:pt x="32360" y="14823"/>
                    </a:lnTo>
                    <a:lnTo>
                      <a:pt x="33701" y="16801"/>
                    </a:lnTo>
                    <a:lnTo>
                      <a:pt x="34640" y="19048"/>
                    </a:lnTo>
                    <a:lnTo>
                      <a:pt x="35143" y="21462"/>
                    </a:lnTo>
                    <a:lnTo>
                      <a:pt x="35210" y="22737"/>
                    </a:lnTo>
                    <a:lnTo>
                      <a:pt x="35143" y="24011"/>
                    </a:lnTo>
                    <a:lnTo>
                      <a:pt x="34640" y="26459"/>
                    </a:lnTo>
                    <a:lnTo>
                      <a:pt x="33701" y="28672"/>
                    </a:lnTo>
                    <a:lnTo>
                      <a:pt x="32360" y="30684"/>
                    </a:lnTo>
                    <a:lnTo>
                      <a:pt x="30683" y="32361"/>
                    </a:lnTo>
                    <a:lnTo>
                      <a:pt x="28671" y="33702"/>
                    </a:lnTo>
                    <a:lnTo>
                      <a:pt x="26458" y="34641"/>
                    </a:lnTo>
                    <a:lnTo>
                      <a:pt x="24010" y="35144"/>
                    </a:lnTo>
                    <a:lnTo>
                      <a:pt x="22736" y="35211"/>
                    </a:lnTo>
                    <a:lnTo>
                      <a:pt x="21462" y="35144"/>
                    </a:lnTo>
                    <a:lnTo>
                      <a:pt x="19047" y="34641"/>
                    </a:lnTo>
                    <a:lnTo>
                      <a:pt x="16800" y="33702"/>
                    </a:lnTo>
                    <a:lnTo>
                      <a:pt x="14822" y="32361"/>
                    </a:lnTo>
                    <a:lnTo>
                      <a:pt x="13112" y="30684"/>
                    </a:lnTo>
                    <a:lnTo>
                      <a:pt x="11770" y="28672"/>
                    </a:lnTo>
                    <a:lnTo>
                      <a:pt x="10831" y="26459"/>
                    </a:lnTo>
                    <a:lnTo>
                      <a:pt x="10328" y="24011"/>
                    </a:lnTo>
                    <a:lnTo>
                      <a:pt x="10295" y="22737"/>
                    </a:lnTo>
                    <a:lnTo>
                      <a:pt x="10328" y="21462"/>
                    </a:lnTo>
                    <a:lnTo>
                      <a:pt x="10831" y="19048"/>
                    </a:lnTo>
                    <a:lnTo>
                      <a:pt x="11770" y="16801"/>
                    </a:lnTo>
                    <a:lnTo>
                      <a:pt x="13112" y="14823"/>
                    </a:lnTo>
                    <a:lnTo>
                      <a:pt x="14822" y="13113"/>
                    </a:lnTo>
                    <a:lnTo>
                      <a:pt x="16800" y="11771"/>
                    </a:lnTo>
                    <a:lnTo>
                      <a:pt x="19047" y="10832"/>
                    </a:lnTo>
                    <a:lnTo>
                      <a:pt x="21462" y="10329"/>
                    </a:lnTo>
                    <a:lnTo>
                      <a:pt x="22736" y="10296"/>
                    </a:lnTo>
                    <a:close/>
                    <a:moveTo>
                      <a:pt x="21562" y="1"/>
                    </a:moveTo>
                    <a:lnTo>
                      <a:pt x="19282" y="236"/>
                    </a:lnTo>
                    <a:lnTo>
                      <a:pt x="17069" y="705"/>
                    </a:lnTo>
                    <a:lnTo>
                      <a:pt x="14923" y="1376"/>
                    </a:lnTo>
                    <a:lnTo>
                      <a:pt x="12877" y="2248"/>
                    </a:lnTo>
                    <a:lnTo>
                      <a:pt x="10932" y="3287"/>
                    </a:lnTo>
                    <a:lnTo>
                      <a:pt x="9121" y="4494"/>
                    </a:lnTo>
                    <a:lnTo>
                      <a:pt x="7445" y="5903"/>
                    </a:lnTo>
                    <a:lnTo>
                      <a:pt x="5902" y="7445"/>
                    </a:lnTo>
                    <a:lnTo>
                      <a:pt x="4494" y="9122"/>
                    </a:lnTo>
                    <a:lnTo>
                      <a:pt x="3286" y="10933"/>
                    </a:lnTo>
                    <a:lnTo>
                      <a:pt x="2213" y="12878"/>
                    </a:lnTo>
                    <a:lnTo>
                      <a:pt x="1375" y="14923"/>
                    </a:lnTo>
                    <a:lnTo>
                      <a:pt x="704" y="17069"/>
                    </a:lnTo>
                    <a:lnTo>
                      <a:pt x="235" y="19283"/>
                    </a:lnTo>
                    <a:lnTo>
                      <a:pt x="0" y="21563"/>
                    </a:lnTo>
                    <a:lnTo>
                      <a:pt x="0" y="22737"/>
                    </a:lnTo>
                    <a:lnTo>
                      <a:pt x="0" y="23910"/>
                    </a:lnTo>
                    <a:lnTo>
                      <a:pt x="235" y="26224"/>
                    </a:lnTo>
                    <a:lnTo>
                      <a:pt x="704" y="28437"/>
                    </a:lnTo>
                    <a:lnTo>
                      <a:pt x="1375" y="30583"/>
                    </a:lnTo>
                    <a:lnTo>
                      <a:pt x="2213" y="32595"/>
                    </a:lnTo>
                    <a:lnTo>
                      <a:pt x="3286" y="34540"/>
                    </a:lnTo>
                    <a:lnTo>
                      <a:pt x="4494" y="36351"/>
                    </a:lnTo>
                    <a:lnTo>
                      <a:pt x="5902" y="38061"/>
                    </a:lnTo>
                    <a:lnTo>
                      <a:pt x="7445" y="39604"/>
                    </a:lnTo>
                    <a:lnTo>
                      <a:pt x="9121" y="40979"/>
                    </a:lnTo>
                    <a:lnTo>
                      <a:pt x="10932" y="42219"/>
                    </a:lnTo>
                    <a:lnTo>
                      <a:pt x="12877" y="43259"/>
                    </a:lnTo>
                    <a:lnTo>
                      <a:pt x="14923" y="44131"/>
                    </a:lnTo>
                    <a:lnTo>
                      <a:pt x="17069" y="44802"/>
                    </a:lnTo>
                    <a:lnTo>
                      <a:pt x="19282" y="45237"/>
                    </a:lnTo>
                    <a:lnTo>
                      <a:pt x="21562" y="45472"/>
                    </a:lnTo>
                    <a:lnTo>
                      <a:pt x="22736" y="45506"/>
                    </a:lnTo>
                    <a:lnTo>
                      <a:pt x="23909" y="45472"/>
                    </a:lnTo>
                    <a:lnTo>
                      <a:pt x="26223" y="45237"/>
                    </a:lnTo>
                    <a:lnTo>
                      <a:pt x="28436" y="44802"/>
                    </a:lnTo>
                    <a:lnTo>
                      <a:pt x="30583" y="44131"/>
                    </a:lnTo>
                    <a:lnTo>
                      <a:pt x="32595" y="43259"/>
                    </a:lnTo>
                    <a:lnTo>
                      <a:pt x="34540" y="42219"/>
                    </a:lnTo>
                    <a:lnTo>
                      <a:pt x="36350" y="40979"/>
                    </a:lnTo>
                    <a:lnTo>
                      <a:pt x="38027" y="39604"/>
                    </a:lnTo>
                    <a:lnTo>
                      <a:pt x="39603" y="38061"/>
                    </a:lnTo>
                    <a:lnTo>
                      <a:pt x="40978" y="36351"/>
                    </a:lnTo>
                    <a:lnTo>
                      <a:pt x="42219" y="34540"/>
                    </a:lnTo>
                    <a:lnTo>
                      <a:pt x="43258" y="32595"/>
                    </a:lnTo>
                    <a:lnTo>
                      <a:pt x="44130" y="30583"/>
                    </a:lnTo>
                    <a:lnTo>
                      <a:pt x="44767" y="28437"/>
                    </a:lnTo>
                    <a:lnTo>
                      <a:pt x="45237" y="26224"/>
                    </a:lnTo>
                    <a:lnTo>
                      <a:pt x="45471" y="23910"/>
                    </a:lnTo>
                    <a:lnTo>
                      <a:pt x="45505" y="22737"/>
                    </a:lnTo>
                    <a:lnTo>
                      <a:pt x="45471" y="21563"/>
                    </a:lnTo>
                    <a:lnTo>
                      <a:pt x="45237" y="19283"/>
                    </a:lnTo>
                    <a:lnTo>
                      <a:pt x="44767" y="17069"/>
                    </a:lnTo>
                    <a:lnTo>
                      <a:pt x="44130" y="14923"/>
                    </a:lnTo>
                    <a:lnTo>
                      <a:pt x="43258" y="12878"/>
                    </a:lnTo>
                    <a:lnTo>
                      <a:pt x="42219" y="10933"/>
                    </a:lnTo>
                    <a:lnTo>
                      <a:pt x="40978" y="9122"/>
                    </a:lnTo>
                    <a:lnTo>
                      <a:pt x="39603" y="7445"/>
                    </a:lnTo>
                    <a:lnTo>
                      <a:pt x="38027" y="5903"/>
                    </a:lnTo>
                    <a:lnTo>
                      <a:pt x="36350" y="4494"/>
                    </a:lnTo>
                    <a:lnTo>
                      <a:pt x="34540" y="3287"/>
                    </a:lnTo>
                    <a:lnTo>
                      <a:pt x="32595" y="2248"/>
                    </a:lnTo>
                    <a:lnTo>
                      <a:pt x="30583" y="1376"/>
                    </a:lnTo>
                    <a:lnTo>
                      <a:pt x="28436" y="705"/>
                    </a:lnTo>
                    <a:lnTo>
                      <a:pt x="26223" y="236"/>
                    </a:lnTo>
                    <a:lnTo>
                      <a:pt x="239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15"/>
            <p:cNvSpPr/>
            <p:nvPr/>
          </p:nvSpPr>
          <p:spPr>
            <a:xfrm>
              <a:off x="2584932" y="2838170"/>
              <a:ext cx="835261" cy="835261"/>
            </a:xfrm>
            <a:custGeom>
              <a:avLst/>
              <a:gdLst/>
              <a:ahLst/>
              <a:cxnLst/>
              <a:rect l="l" t="t" r="r" b="b"/>
              <a:pathLst>
                <a:path w="31120" h="31120" extrusionOk="0">
                  <a:moveTo>
                    <a:pt x="15560" y="3119"/>
                  </a:moveTo>
                  <a:lnTo>
                    <a:pt x="16834" y="3152"/>
                  </a:lnTo>
                  <a:lnTo>
                    <a:pt x="19282" y="3655"/>
                  </a:lnTo>
                  <a:lnTo>
                    <a:pt x="21495" y="4594"/>
                  </a:lnTo>
                  <a:lnTo>
                    <a:pt x="23507" y="5936"/>
                  </a:lnTo>
                  <a:lnTo>
                    <a:pt x="25184" y="7646"/>
                  </a:lnTo>
                  <a:lnTo>
                    <a:pt x="26525" y="9624"/>
                  </a:lnTo>
                  <a:lnTo>
                    <a:pt x="27464" y="11871"/>
                  </a:lnTo>
                  <a:lnTo>
                    <a:pt x="27967" y="14285"/>
                  </a:lnTo>
                  <a:lnTo>
                    <a:pt x="28034" y="15560"/>
                  </a:lnTo>
                  <a:lnTo>
                    <a:pt x="27967" y="16834"/>
                  </a:lnTo>
                  <a:lnTo>
                    <a:pt x="27464" y="19282"/>
                  </a:lnTo>
                  <a:lnTo>
                    <a:pt x="26525" y="21495"/>
                  </a:lnTo>
                  <a:lnTo>
                    <a:pt x="25184" y="23507"/>
                  </a:lnTo>
                  <a:lnTo>
                    <a:pt x="23507" y="25184"/>
                  </a:lnTo>
                  <a:lnTo>
                    <a:pt x="21495" y="26525"/>
                  </a:lnTo>
                  <a:lnTo>
                    <a:pt x="19282" y="27464"/>
                  </a:lnTo>
                  <a:lnTo>
                    <a:pt x="16834" y="27967"/>
                  </a:lnTo>
                  <a:lnTo>
                    <a:pt x="15560" y="28034"/>
                  </a:lnTo>
                  <a:lnTo>
                    <a:pt x="14286" y="27967"/>
                  </a:lnTo>
                  <a:lnTo>
                    <a:pt x="11871" y="27464"/>
                  </a:lnTo>
                  <a:lnTo>
                    <a:pt x="9624" y="26525"/>
                  </a:lnTo>
                  <a:lnTo>
                    <a:pt x="7646" y="25184"/>
                  </a:lnTo>
                  <a:lnTo>
                    <a:pt x="5936" y="23507"/>
                  </a:lnTo>
                  <a:lnTo>
                    <a:pt x="4594" y="21495"/>
                  </a:lnTo>
                  <a:lnTo>
                    <a:pt x="3655" y="19282"/>
                  </a:lnTo>
                  <a:lnTo>
                    <a:pt x="3152" y="16834"/>
                  </a:lnTo>
                  <a:lnTo>
                    <a:pt x="3119" y="15560"/>
                  </a:lnTo>
                  <a:lnTo>
                    <a:pt x="3152" y="14285"/>
                  </a:lnTo>
                  <a:lnTo>
                    <a:pt x="3655" y="11871"/>
                  </a:lnTo>
                  <a:lnTo>
                    <a:pt x="4594" y="9624"/>
                  </a:lnTo>
                  <a:lnTo>
                    <a:pt x="5936" y="7646"/>
                  </a:lnTo>
                  <a:lnTo>
                    <a:pt x="7646" y="5936"/>
                  </a:lnTo>
                  <a:lnTo>
                    <a:pt x="9624" y="4594"/>
                  </a:lnTo>
                  <a:lnTo>
                    <a:pt x="11871" y="3655"/>
                  </a:lnTo>
                  <a:lnTo>
                    <a:pt x="14286" y="3152"/>
                  </a:lnTo>
                  <a:lnTo>
                    <a:pt x="15560" y="3119"/>
                  </a:lnTo>
                  <a:close/>
                  <a:moveTo>
                    <a:pt x="15560" y="0"/>
                  </a:moveTo>
                  <a:lnTo>
                    <a:pt x="14755" y="34"/>
                  </a:lnTo>
                  <a:lnTo>
                    <a:pt x="13212" y="168"/>
                  </a:lnTo>
                  <a:lnTo>
                    <a:pt x="10932" y="671"/>
                  </a:lnTo>
                  <a:lnTo>
                    <a:pt x="8149" y="1878"/>
                  </a:lnTo>
                  <a:lnTo>
                    <a:pt x="5667" y="3555"/>
                  </a:lnTo>
                  <a:lnTo>
                    <a:pt x="3555" y="5667"/>
                  </a:lnTo>
                  <a:lnTo>
                    <a:pt x="1878" y="8149"/>
                  </a:lnTo>
                  <a:lnTo>
                    <a:pt x="671" y="10932"/>
                  </a:lnTo>
                  <a:lnTo>
                    <a:pt x="168" y="13212"/>
                  </a:lnTo>
                  <a:lnTo>
                    <a:pt x="34" y="14755"/>
                  </a:lnTo>
                  <a:lnTo>
                    <a:pt x="0" y="15560"/>
                  </a:lnTo>
                  <a:lnTo>
                    <a:pt x="34" y="16364"/>
                  </a:lnTo>
                  <a:lnTo>
                    <a:pt x="168" y="17940"/>
                  </a:lnTo>
                  <a:lnTo>
                    <a:pt x="671" y="20187"/>
                  </a:lnTo>
                  <a:lnTo>
                    <a:pt x="1878" y="23004"/>
                  </a:lnTo>
                  <a:lnTo>
                    <a:pt x="3555" y="25485"/>
                  </a:lnTo>
                  <a:lnTo>
                    <a:pt x="5667" y="27598"/>
                  </a:lnTo>
                  <a:lnTo>
                    <a:pt x="8149" y="29275"/>
                  </a:lnTo>
                  <a:lnTo>
                    <a:pt x="10932" y="30448"/>
                  </a:lnTo>
                  <a:lnTo>
                    <a:pt x="13212" y="30951"/>
                  </a:lnTo>
                  <a:lnTo>
                    <a:pt x="14755" y="31119"/>
                  </a:lnTo>
                  <a:lnTo>
                    <a:pt x="16365" y="31119"/>
                  </a:lnTo>
                  <a:lnTo>
                    <a:pt x="17941" y="30951"/>
                  </a:lnTo>
                  <a:lnTo>
                    <a:pt x="20187" y="30448"/>
                  </a:lnTo>
                  <a:lnTo>
                    <a:pt x="23004" y="29275"/>
                  </a:lnTo>
                  <a:lnTo>
                    <a:pt x="25486" y="27598"/>
                  </a:lnTo>
                  <a:lnTo>
                    <a:pt x="27598" y="25485"/>
                  </a:lnTo>
                  <a:lnTo>
                    <a:pt x="29275" y="23004"/>
                  </a:lnTo>
                  <a:lnTo>
                    <a:pt x="30449" y="20187"/>
                  </a:lnTo>
                  <a:lnTo>
                    <a:pt x="30952" y="17940"/>
                  </a:lnTo>
                  <a:lnTo>
                    <a:pt x="31119" y="16364"/>
                  </a:lnTo>
                  <a:lnTo>
                    <a:pt x="31119" y="15560"/>
                  </a:lnTo>
                  <a:lnTo>
                    <a:pt x="31119" y="14755"/>
                  </a:lnTo>
                  <a:lnTo>
                    <a:pt x="30952" y="13212"/>
                  </a:lnTo>
                  <a:lnTo>
                    <a:pt x="30449" y="10932"/>
                  </a:lnTo>
                  <a:lnTo>
                    <a:pt x="29275" y="8149"/>
                  </a:lnTo>
                  <a:lnTo>
                    <a:pt x="27598" y="5667"/>
                  </a:lnTo>
                  <a:lnTo>
                    <a:pt x="25486" y="3555"/>
                  </a:lnTo>
                  <a:lnTo>
                    <a:pt x="23004" y="1878"/>
                  </a:lnTo>
                  <a:lnTo>
                    <a:pt x="20187" y="671"/>
                  </a:lnTo>
                  <a:lnTo>
                    <a:pt x="17941" y="168"/>
                  </a:lnTo>
                  <a:lnTo>
                    <a:pt x="16365" y="34"/>
                  </a:lnTo>
                  <a:lnTo>
                    <a:pt x="155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 name="Google Shape;231;p15"/>
            <p:cNvGrpSpPr/>
            <p:nvPr/>
          </p:nvGrpSpPr>
          <p:grpSpPr>
            <a:xfrm>
              <a:off x="1369860" y="3316090"/>
              <a:ext cx="1144881" cy="1144875"/>
              <a:chOff x="1369860" y="3316090"/>
              <a:chExt cx="1144881" cy="1144875"/>
            </a:xfrm>
          </p:grpSpPr>
          <p:sp>
            <p:nvSpPr>
              <p:cNvPr id="232" name="Google Shape;232;p15"/>
              <p:cNvSpPr/>
              <p:nvPr/>
            </p:nvSpPr>
            <p:spPr>
              <a:xfrm>
                <a:off x="1833369" y="3316090"/>
                <a:ext cx="216948" cy="141339"/>
              </a:xfrm>
              <a:custGeom>
                <a:avLst/>
                <a:gdLst/>
                <a:ahLst/>
                <a:cxnLst/>
                <a:rect l="l" t="t" r="r" b="b"/>
                <a:pathLst>
                  <a:path w="8083" h="5266" extrusionOk="0">
                    <a:moveTo>
                      <a:pt x="1711" y="0"/>
                    </a:moveTo>
                    <a:lnTo>
                      <a:pt x="1409" y="34"/>
                    </a:lnTo>
                    <a:lnTo>
                      <a:pt x="973" y="403"/>
                    </a:lnTo>
                    <a:lnTo>
                      <a:pt x="906" y="671"/>
                    </a:lnTo>
                    <a:lnTo>
                      <a:pt x="1" y="5265"/>
                    </a:lnTo>
                    <a:lnTo>
                      <a:pt x="8083" y="5265"/>
                    </a:lnTo>
                    <a:lnTo>
                      <a:pt x="7211" y="671"/>
                    </a:lnTo>
                    <a:lnTo>
                      <a:pt x="7144" y="403"/>
                    </a:lnTo>
                    <a:lnTo>
                      <a:pt x="6708" y="34"/>
                    </a:lnTo>
                    <a:lnTo>
                      <a:pt x="64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p:nvPr/>
            </p:nvSpPr>
            <p:spPr>
              <a:xfrm>
                <a:off x="1486858" y="3433088"/>
                <a:ext cx="227737" cy="226852"/>
              </a:xfrm>
              <a:custGeom>
                <a:avLst/>
                <a:gdLst/>
                <a:ahLst/>
                <a:cxnLst/>
                <a:rect l="l" t="t" r="r" b="b"/>
                <a:pathLst>
                  <a:path w="8485" h="8452" extrusionOk="0">
                    <a:moveTo>
                      <a:pt x="4326" y="1"/>
                    </a:moveTo>
                    <a:lnTo>
                      <a:pt x="3790" y="34"/>
                    </a:lnTo>
                    <a:lnTo>
                      <a:pt x="3555" y="202"/>
                    </a:lnTo>
                    <a:lnTo>
                      <a:pt x="1979" y="1778"/>
                    </a:lnTo>
                    <a:lnTo>
                      <a:pt x="1778" y="1979"/>
                    </a:lnTo>
                    <a:lnTo>
                      <a:pt x="235" y="3555"/>
                    </a:lnTo>
                    <a:lnTo>
                      <a:pt x="34" y="3790"/>
                    </a:lnTo>
                    <a:lnTo>
                      <a:pt x="1" y="4326"/>
                    </a:lnTo>
                    <a:lnTo>
                      <a:pt x="135" y="4595"/>
                    </a:lnTo>
                    <a:lnTo>
                      <a:pt x="2750" y="8451"/>
                    </a:lnTo>
                    <a:lnTo>
                      <a:pt x="5500" y="5701"/>
                    </a:lnTo>
                    <a:lnTo>
                      <a:pt x="5701" y="5500"/>
                    </a:lnTo>
                    <a:lnTo>
                      <a:pt x="8485" y="2750"/>
                    </a:lnTo>
                    <a:lnTo>
                      <a:pt x="4595" y="135"/>
                    </a:lnTo>
                    <a:lnTo>
                      <a:pt x="43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5"/>
              <p:cNvSpPr/>
              <p:nvPr/>
            </p:nvSpPr>
            <p:spPr>
              <a:xfrm>
                <a:off x="1369860" y="3779624"/>
                <a:ext cx="141339" cy="216921"/>
              </a:xfrm>
              <a:custGeom>
                <a:avLst/>
                <a:gdLst/>
                <a:ahLst/>
                <a:cxnLst/>
                <a:rect l="l" t="t" r="r" b="b"/>
                <a:pathLst>
                  <a:path w="5266" h="8082" extrusionOk="0">
                    <a:moveTo>
                      <a:pt x="5265" y="0"/>
                    </a:moveTo>
                    <a:lnTo>
                      <a:pt x="671" y="872"/>
                    </a:lnTo>
                    <a:lnTo>
                      <a:pt x="403" y="972"/>
                    </a:lnTo>
                    <a:lnTo>
                      <a:pt x="34" y="1408"/>
                    </a:lnTo>
                    <a:lnTo>
                      <a:pt x="0" y="1710"/>
                    </a:lnTo>
                    <a:lnTo>
                      <a:pt x="0" y="3890"/>
                    </a:lnTo>
                    <a:lnTo>
                      <a:pt x="0" y="4192"/>
                    </a:lnTo>
                    <a:lnTo>
                      <a:pt x="0" y="6405"/>
                    </a:lnTo>
                    <a:lnTo>
                      <a:pt x="34" y="6707"/>
                    </a:lnTo>
                    <a:lnTo>
                      <a:pt x="403" y="7109"/>
                    </a:lnTo>
                    <a:lnTo>
                      <a:pt x="671" y="7210"/>
                    </a:lnTo>
                    <a:lnTo>
                      <a:pt x="5265" y="8082"/>
                    </a:lnTo>
                    <a:lnTo>
                      <a:pt x="5265" y="4192"/>
                    </a:lnTo>
                    <a:lnTo>
                      <a:pt x="5265" y="3890"/>
                    </a:lnTo>
                    <a:lnTo>
                      <a:pt x="52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5"/>
              <p:cNvSpPr/>
              <p:nvPr/>
            </p:nvSpPr>
            <p:spPr>
              <a:xfrm>
                <a:off x="1486858" y="4116230"/>
                <a:ext cx="227737" cy="227737"/>
              </a:xfrm>
              <a:custGeom>
                <a:avLst/>
                <a:gdLst/>
                <a:ahLst/>
                <a:cxnLst/>
                <a:rect l="l" t="t" r="r" b="b"/>
                <a:pathLst>
                  <a:path w="8485" h="8485" extrusionOk="0">
                    <a:moveTo>
                      <a:pt x="2750" y="0"/>
                    </a:moveTo>
                    <a:lnTo>
                      <a:pt x="135" y="3890"/>
                    </a:lnTo>
                    <a:lnTo>
                      <a:pt x="1" y="4125"/>
                    </a:lnTo>
                    <a:lnTo>
                      <a:pt x="34" y="4695"/>
                    </a:lnTo>
                    <a:lnTo>
                      <a:pt x="235" y="4930"/>
                    </a:lnTo>
                    <a:lnTo>
                      <a:pt x="1778" y="6472"/>
                    </a:lnTo>
                    <a:lnTo>
                      <a:pt x="1979" y="6707"/>
                    </a:lnTo>
                    <a:lnTo>
                      <a:pt x="3555" y="8250"/>
                    </a:lnTo>
                    <a:lnTo>
                      <a:pt x="3790" y="8417"/>
                    </a:lnTo>
                    <a:lnTo>
                      <a:pt x="4326" y="8484"/>
                    </a:lnTo>
                    <a:lnTo>
                      <a:pt x="4595" y="8350"/>
                    </a:lnTo>
                    <a:lnTo>
                      <a:pt x="8485" y="5735"/>
                    </a:lnTo>
                    <a:lnTo>
                      <a:pt x="5701" y="2951"/>
                    </a:lnTo>
                    <a:lnTo>
                      <a:pt x="5500" y="2750"/>
                    </a:lnTo>
                    <a:lnTo>
                      <a:pt x="27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5"/>
              <p:cNvSpPr/>
              <p:nvPr/>
            </p:nvSpPr>
            <p:spPr>
              <a:xfrm>
                <a:off x="1833369" y="4319653"/>
                <a:ext cx="216948" cy="141313"/>
              </a:xfrm>
              <a:custGeom>
                <a:avLst/>
                <a:gdLst/>
                <a:ahLst/>
                <a:cxnLst/>
                <a:rect l="l" t="t" r="r" b="b"/>
                <a:pathLst>
                  <a:path w="8083" h="5265" extrusionOk="0">
                    <a:moveTo>
                      <a:pt x="1" y="0"/>
                    </a:moveTo>
                    <a:lnTo>
                      <a:pt x="906" y="4594"/>
                    </a:lnTo>
                    <a:lnTo>
                      <a:pt x="973" y="4862"/>
                    </a:lnTo>
                    <a:lnTo>
                      <a:pt x="1409" y="5231"/>
                    </a:lnTo>
                    <a:lnTo>
                      <a:pt x="1711" y="5265"/>
                    </a:lnTo>
                    <a:lnTo>
                      <a:pt x="6406" y="5265"/>
                    </a:lnTo>
                    <a:lnTo>
                      <a:pt x="6708" y="5231"/>
                    </a:lnTo>
                    <a:lnTo>
                      <a:pt x="7144" y="4862"/>
                    </a:lnTo>
                    <a:lnTo>
                      <a:pt x="7211" y="4594"/>
                    </a:lnTo>
                    <a:lnTo>
                      <a:pt x="80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5"/>
              <p:cNvSpPr/>
              <p:nvPr/>
            </p:nvSpPr>
            <p:spPr>
              <a:xfrm>
                <a:off x="2170004" y="4116230"/>
                <a:ext cx="227737" cy="227737"/>
              </a:xfrm>
              <a:custGeom>
                <a:avLst/>
                <a:gdLst/>
                <a:ahLst/>
                <a:cxnLst/>
                <a:rect l="l" t="t" r="r" b="b"/>
                <a:pathLst>
                  <a:path w="8485" h="8485" extrusionOk="0">
                    <a:moveTo>
                      <a:pt x="5735" y="0"/>
                    </a:moveTo>
                    <a:lnTo>
                      <a:pt x="2985" y="2750"/>
                    </a:lnTo>
                    <a:lnTo>
                      <a:pt x="2750" y="2951"/>
                    </a:lnTo>
                    <a:lnTo>
                      <a:pt x="0" y="5735"/>
                    </a:lnTo>
                    <a:lnTo>
                      <a:pt x="3890" y="8350"/>
                    </a:lnTo>
                    <a:lnTo>
                      <a:pt x="4125" y="8484"/>
                    </a:lnTo>
                    <a:lnTo>
                      <a:pt x="4695" y="8417"/>
                    </a:lnTo>
                    <a:lnTo>
                      <a:pt x="4930" y="8250"/>
                    </a:lnTo>
                    <a:lnTo>
                      <a:pt x="6472" y="6707"/>
                    </a:lnTo>
                    <a:lnTo>
                      <a:pt x="6707" y="6472"/>
                    </a:lnTo>
                    <a:lnTo>
                      <a:pt x="8250" y="4930"/>
                    </a:lnTo>
                    <a:lnTo>
                      <a:pt x="8451" y="4695"/>
                    </a:lnTo>
                    <a:lnTo>
                      <a:pt x="8484" y="4125"/>
                    </a:lnTo>
                    <a:lnTo>
                      <a:pt x="8350" y="3890"/>
                    </a:lnTo>
                    <a:lnTo>
                      <a:pt x="57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5"/>
              <p:cNvSpPr/>
              <p:nvPr/>
            </p:nvSpPr>
            <p:spPr>
              <a:xfrm>
                <a:off x="2373402" y="3779624"/>
                <a:ext cx="141339" cy="216921"/>
              </a:xfrm>
              <a:custGeom>
                <a:avLst/>
                <a:gdLst/>
                <a:ahLst/>
                <a:cxnLst/>
                <a:rect l="l" t="t" r="r" b="b"/>
                <a:pathLst>
                  <a:path w="5266" h="8082" extrusionOk="0">
                    <a:moveTo>
                      <a:pt x="1" y="0"/>
                    </a:moveTo>
                    <a:lnTo>
                      <a:pt x="1" y="3890"/>
                    </a:lnTo>
                    <a:lnTo>
                      <a:pt x="1" y="4192"/>
                    </a:lnTo>
                    <a:lnTo>
                      <a:pt x="1" y="8082"/>
                    </a:lnTo>
                    <a:lnTo>
                      <a:pt x="4595" y="7210"/>
                    </a:lnTo>
                    <a:lnTo>
                      <a:pt x="4863" y="7109"/>
                    </a:lnTo>
                    <a:lnTo>
                      <a:pt x="5232" y="6707"/>
                    </a:lnTo>
                    <a:lnTo>
                      <a:pt x="5266" y="6405"/>
                    </a:lnTo>
                    <a:lnTo>
                      <a:pt x="5266" y="4192"/>
                    </a:lnTo>
                    <a:lnTo>
                      <a:pt x="5266" y="3890"/>
                    </a:lnTo>
                    <a:lnTo>
                      <a:pt x="5266" y="1710"/>
                    </a:lnTo>
                    <a:lnTo>
                      <a:pt x="5232" y="1408"/>
                    </a:lnTo>
                    <a:lnTo>
                      <a:pt x="4863" y="972"/>
                    </a:lnTo>
                    <a:lnTo>
                      <a:pt x="4595" y="872"/>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5"/>
              <p:cNvSpPr/>
              <p:nvPr/>
            </p:nvSpPr>
            <p:spPr>
              <a:xfrm>
                <a:off x="2170004" y="3433088"/>
                <a:ext cx="227737" cy="226852"/>
              </a:xfrm>
              <a:custGeom>
                <a:avLst/>
                <a:gdLst/>
                <a:ahLst/>
                <a:cxnLst/>
                <a:rect l="l" t="t" r="r" b="b"/>
                <a:pathLst>
                  <a:path w="8485" h="8452" extrusionOk="0">
                    <a:moveTo>
                      <a:pt x="4125" y="1"/>
                    </a:moveTo>
                    <a:lnTo>
                      <a:pt x="3890" y="135"/>
                    </a:lnTo>
                    <a:lnTo>
                      <a:pt x="0" y="2750"/>
                    </a:lnTo>
                    <a:lnTo>
                      <a:pt x="2750" y="5500"/>
                    </a:lnTo>
                    <a:lnTo>
                      <a:pt x="2985" y="5701"/>
                    </a:lnTo>
                    <a:lnTo>
                      <a:pt x="5735" y="8451"/>
                    </a:lnTo>
                    <a:lnTo>
                      <a:pt x="8350" y="4595"/>
                    </a:lnTo>
                    <a:lnTo>
                      <a:pt x="8484" y="4326"/>
                    </a:lnTo>
                    <a:lnTo>
                      <a:pt x="8451" y="3790"/>
                    </a:lnTo>
                    <a:lnTo>
                      <a:pt x="8250" y="3555"/>
                    </a:lnTo>
                    <a:lnTo>
                      <a:pt x="6707" y="1979"/>
                    </a:lnTo>
                    <a:lnTo>
                      <a:pt x="6472" y="1778"/>
                    </a:lnTo>
                    <a:lnTo>
                      <a:pt x="4930" y="202"/>
                    </a:lnTo>
                    <a:lnTo>
                      <a:pt x="4695" y="34"/>
                    </a:lnTo>
                    <a:lnTo>
                      <a:pt x="4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
              <p:cNvSpPr/>
              <p:nvPr/>
            </p:nvSpPr>
            <p:spPr>
              <a:xfrm>
                <a:off x="1456260" y="3401604"/>
                <a:ext cx="972064" cy="972950"/>
              </a:xfrm>
              <a:custGeom>
                <a:avLst/>
                <a:gdLst/>
                <a:ahLst/>
                <a:cxnLst/>
                <a:rect l="l" t="t" r="r" b="b"/>
                <a:pathLst>
                  <a:path w="36217" h="36250" extrusionOk="0">
                    <a:moveTo>
                      <a:pt x="18108" y="8216"/>
                    </a:moveTo>
                    <a:lnTo>
                      <a:pt x="19114" y="8249"/>
                    </a:lnTo>
                    <a:lnTo>
                      <a:pt x="21059" y="8652"/>
                    </a:lnTo>
                    <a:lnTo>
                      <a:pt x="22837" y="9389"/>
                    </a:lnTo>
                    <a:lnTo>
                      <a:pt x="24413" y="10462"/>
                    </a:lnTo>
                    <a:lnTo>
                      <a:pt x="25754" y="11804"/>
                    </a:lnTo>
                    <a:lnTo>
                      <a:pt x="26827" y="13413"/>
                    </a:lnTo>
                    <a:lnTo>
                      <a:pt x="27598" y="15191"/>
                    </a:lnTo>
                    <a:lnTo>
                      <a:pt x="28001" y="17102"/>
                    </a:lnTo>
                    <a:lnTo>
                      <a:pt x="28034" y="18142"/>
                    </a:lnTo>
                    <a:lnTo>
                      <a:pt x="28001" y="19148"/>
                    </a:lnTo>
                    <a:lnTo>
                      <a:pt x="27598" y="21092"/>
                    </a:lnTo>
                    <a:lnTo>
                      <a:pt x="26827" y="22870"/>
                    </a:lnTo>
                    <a:lnTo>
                      <a:pt x="25754" y="24446"/>
                    </a:lnTo>
                    <a:lnTo>
                      <a:pt x="24413" y="25787"/>
                    </a:lnTo>
                    <a:lnTo>
                      <a:pt x="22837" y="26860"/>
                    </a:lnTo>
                    <a:lnTo>
                      <a:pt x="21059" y="27631"/>
                    </a:lnTo>
                    <a:lnTo>
                      <a:pt x="19114" y="28034"/>
                    </a:lnTo>
                    <a:lnTo>
                      <a:pt x="18108" y="28067"/>
                    </a:lnTo>
                    <a:lnTo>
                      <a:pt x="17069" y="28034"/>
                    </a:lnTo>
                    <a:lnTo>
                      <a:pt x="15158" y="27631"/>
                    </a:lnTo>
                    <a:lnTo>
                      <a:pt x="13380" y="26860"/>
                    </a:lnTo>
                    <a:lnTo>
                      <a:pt x="11804" y="25787"/>
                    </a:lnTo>
                    <a:lnTo>
                      <a:pt x="10429" y="24446"/>
                    </a:lnTo>
                    <a:lnTo>
                      <a:pt x="9356" y="22870"/>
                    </a:lnTo>
                    <a:lnTo>
                      <a:pt x="8619" y="21092"/>
                    </a:lnTo>
                    <a:lnTo>
                      <a:pt x="8216" y="19148"/>
                    </a:lnTo>
                    <a:lnTo>
                      <a:pt x="8183" y="18142"/>
                    </a:lnTo>
                    <a:lnTo>
                      <a:pt x="8216" y="17102"/>
                    </a:lnTo>
                    <a:lnTo>
                      <a:pt x="8619" y="15191"/>
                    </a:lnTo>
                    <a:lnTo>
                      <a:pt x="9356" y="13413"/>
                    </a:lnTo>
                    <a:lnTo>
                      <a:pt x="10429" y="11804"/>
                    </a:lnTo>
                    <a:lnTo>
                      <a:pt x="11804" y="10462"/>
                    </a:lnTo>
                    <a:lnTo>
                      <a:pt x="13380" y="9389"/>
                    </a:lnTo>
                    <a:lnTo>
                      <a:pt x="15158" y="8652"/>
                    </a:lnTo>
                    <a:lnTo>
                      <a:pt x="17069" y="8249"/>
                    </a:lnTo>
                    <a:lnTo>
                      <a:pt x="18108" y="8216"/>
                    </a:lnTo>
                    <a:close/>
                    <a:moveTo>
                      <a:pt x="18108" y="0"/>
                    </a:moveTo>
                    <a:lnTo>
                      <a:pt x="17170" y="34"/>
                    </a:lnTo>
                    <a:lnTo>
                      <a:pt x="15325" y="201"/>
                    </a:lnTo>
                    <a:lnTo>
                      <a:pt x="13581" y="570"/>
                    </a:lnTo>
                    <a:lnTo>
                      <a:pt x="11871" y="1107"/>
                    </a:lnTo>
                    <a:lnTo>
                      <a:pt x="10262" y="1811"/>
                    </a:lnTo>
                    <a:lnTo>
                      <a:pt x="8719" y="2649"/>
                    </a:lnTo>
                    <a:lnTo>
                      <a:pt x="7244" y="3622"/>
                    </a:lnTo>
                    <a:lnTo>
                      <a:pt x="5902" y="4728"/>
                    </a:lnTo>
                    <a:lnTo>
                      <a:pt x="4695" y="5935"/>
                    </a:lnTo>
                    <a:lnTo>
                      <a:pt x="3589" y="7277"/>
                    </a:lnTo>
                    <a:lnTo>
                      <a:pt x="2616" y="8719"/>
                    </a:lnTo>
                    <a:lnTo>
                      <a:pt x="1778" y="10261"/>
                    </a:lnTo>
                    <a:lnTo>
                      <a:pt x="1074" y="11904"/>
                    </a:lnTo>
                    <a:lnTo>
                      <a:pt x="537" y="13615"/>
                    </a:lnTo>
                    <a:lnTo>
                      <a:pt x="202" y="15358"/>
                    </a:lnTo>
                    <a:lnTo>
                      <a:pt x="0" y="17203"/>
                    </a:lnTo>
                    <a:lnTo>
                      <a:pt x="0" y="18142"/>
                    </a:lnTo>
                    <a:lnTo>
                      <a:pt x="0" y="19080"/>
                    </a:lnTo>
                    <a:lnTo>
                      <a:pt x="202" y="20891"/>
                    </a:lnTo>
                    <a:lnTo>
                      <a:pt x="537" y="22669"/>
                    </a:lnTo>
                    <a:lnTo>
                      <a:pt x="1074" y="24379"/>
                    </a:lnTo>
                    <a:lnTo>
                      <a:pt x="1778" y="25988"/>
                    </a:lnTo>
                    <a:lnTo>
                      <a:pt x="2616" y="27531"/>
                    </a:lnTo>
                    <a:lnTo>
                      <a:pt x="3589" y="28973"/>
                    </a:lnTo>
                    <a:lnTo>
                      <a:pt x="4695" y="30314"/>
                    </a:lnTo>
                    <a:lnTo>
                      <a:pt x="5902" y="31555"/>
                    </a:lnTo>
                    <a:lnTo>
                      <a:pt x="7244" y="32661"/>
                    </a:lnTo>
                    <a:lnTo>
                      <a:pt x="8719" y="33634"/>
                    </a:lnTo>
                    <a:lnTo>
                      <a:pt x="10262" y="34472"/>
                    </a:lnTo>
                    <a:lnTo>
                      <a:pt x="11871" y="35143"/>
                    </a:lnTo>
                    <a:lnTo>
                      <a:pt x="13581" y="35680"/>
                    </a:lnTo>
                    <a:lnTo>
                      <a:pt x="15325" y="36048"/>
                    </a:lnTo>
                    <a:lnTo>
                      <a:pt x="17170" y="36250"/>
                    </a:lnTo>
                    <a:lnTo>
                      <a:pt x="19047" y="36250"/>
                    </a:lnTo>
                    <a:lnTo>
                      <a:pt x="20858" y="36048"/>
                    </a:lnTo>
                    <a:lnTo>
                      <a:pt x="22636" y="35680"/>
                    </a:lnTo>
                    <a:lnTo>
                      <a:pt x="24346" y="35143"/>
                    </a:lnTo>
                    <a:lnTo>
                      <a:pt x="25955" y="34472"/>
                    </a:lnTo>
                    <a:lnTo>
                      <a:pt x="27498" y="33634"/>
                    </a:lnTo>
                    <a:lnTo>
                      <a:pt x="28940" y="32661"/>
                    </a:lnTo>
                    <a:lnTo>
                      <a:pt x="30281" y="31555"/>
                    </a:lnTo>
                    <a:lnTo>
                      <a:pt x="31522" y="30314"/>
                    </a:lnTo>
                    <a:lnTo>
                      <a:pt x="32628" y="28973"/>
                    </a:lnTo>
                    <a:lnTo>
                      <a:pt x="33601" y="27531"/>
                    </a:lnTo>
                    <a:lnTo>
                      <a:pt x="34439" y="25988"/>
                    </a:lnTo>
                    <a:lnTo>
                      <a:pt x="35143" y="24379"/>
                    </a:lnTo>
                    <a:lnTo>
                      <a:pt x="35646" y="22669"/>
                    </a:lnTo>
                    <a:lnTo>
                      <a:pt x="36015" y="20891"/>
                    </a:lnTo>
                    <a:lnTo>
                      <a:pt x="36217" y="19080"/>
                    </a:lnTo>
                    <a:lnTo>
                      <a:pt x="36217" y="18142"/>
                    </a:lnTo>
                    <a:lnTo>
                      <a:pt x="36217" y="17203"/>
                    </a:lnTo>
                    <a:lnTo>
                      <a:pt x="36015" y="15358"/>
                    </a:lnTo>
                    <a:lnTo>
                      <a:pt x="35646" y="13615"/>
                    </a:lnTo>
                    <a:lnTo>
                      <a:pt x="35143" y="11904"/>
                    </a:lnTo>
                    <a:lnTo>
                      <a:pt x="34439" y="10261"/>
                    </a:lnTo>
                    <a:lnTo>
                      <a:pt x="33601" y="8719"/>
                    </a:lnTo>
                    <a:lnTo>
                      <a:pt x="32628" y="7277"/>
                    </a:lnTo>
                    <a:lnTo>
                      <a:pt x="31522" y="5935"/>
                    </a:lnTo>
                    <a:lnTo>
                      <a:pt x="30281" y="4728"/>
                    </a:lnTo>
                    <a:lnTo>
                      <a:pt x="28940" y="3622"/>
                    </a:lnTo>
                    <a:lnTo>
                      <a:pt x="27498" y="2649"/>
                    </a:lnTo>
                    <a:lnTo>
                      <a:pt x="25955" y="1811"/>
                    </a:lnTo>
                    <a:lnTo>
                      <a:pt x="24346" y="1107"/>
                    </a:lnTo>
                    <a:lnTo>
                      <a:pt x="22636" y="570"/>
                    </a:lnTo>
                    <a:lnTo>
                      <a:pt x="20858" y="201"/>
                    </a:lnTo>
                    <a:lnTo>
                      <a:pt x="19047" y="34"/>
                    </a:lnTo>
                    <a:lnTo>
                      <a:pt x="181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15"/>
            <p:cNvSpPr/>
            <p:nvPr/>
          </p:nvSpPr>
          <p:spPr>
            <a:xfrm>
              <a:off x="1609278" y="3555507"/>
              <a:ext cx="665149" cy="665149"/>
            </a:xfrm>
            <a:custGeom>
              <a:avLst/>
              <a:gdLst/>
              <a:ahLst/>
              <a:cxnLst/>
              <a:rect l="l" t="t" r="r" b="b"/>
              <a:pathLst>
                <a:path w="24782" h="24782" extrusionOk="0">
                  <a:moveTo>
                    <a:pt x="12407" y="2482"/>
                  </a:moveTo>
                  <a:lnTo>
                    <a:pt x="13413" y="2515"/>
                  </a:lnTo>
                  <a:lnTo>
                    <a:pt x="15358" y="2918"/>
                  </a:lnTo>
                  <a:lnTo>
                    <a:pt x="17136" y="3655"/>
                  </a:lnTo>
                  <a:lnTo>
                    <a:pt x="18712" y="4728"/>
                  </a:lnTo>
                  <a:lnTo>
                    <a:pt x="20053" y="6070"/>
                  </a:lnTo>
                  <a:lnTo>
                    <a:pt x="21126" y="7679"/>
                  </a:lnTo>
                  <a:lnTo>
                    <a:pt x="21897" y="9457"/>
                  </a:lnTo>
                  <a:lnTo>
                    <a:pt x="22300" y="11368"/>
                  </a:lnTo>
                  <a:lnTo>
                    <a:pt x="22333" y="12408"/>
                  </a:lnTo>
                  <a:lnTo>
                    <a:pt x="22300" y="13414"/>
                  </a:lnTo>
                  <a:lnTo>
                    <a:pt x="21897" y="15358"/>
                  </a:lnTo>
                  <a:lnTo>
                    <a:pt x="21126" y="17136"/>
                  </a:lnTo>
                  <a:lnTo>
                    <a:pt x="20053" y="18712"/>
                  </a:lnTo>
                  <a:lnTo>
                    <a:pt x="18712" y="20053"/>
                  </a:lnTo>
                  <a:lnTo>
                    <a:pt x="17136" y="21126"/>
                  </a:lnTo>
                  <a:lnTo>
                    <a:pt x="15358" y="21897"/>
                  </a:lnTo>
                  <a:lnTo>
                    <a:pt x="13413" y="22300"/>
                  </a:lnTo>
                  <a:lnTo>
                    <a:pt x="12407" y="22333"/>
                  </a:lnTo>
                  <a:lnTo>
                    <a:pt x="11368" y="22300"/>
                  </a:lnTo>
                  <a:lnTo>
                    <a:pt x="9457" y="21897"/>
                  </a:lnTo>
                  <a:lnTo>
                    <a:pt x="7679" y="21126"/>
                  </a:lnTo>
                  <a:lnTo>
                    <a:pt x="6103" y="20053"/>
                  </a:lnTo>
                  <a:lnTo>
                    <a:pt x="4728" y="18712"/>
                  </a:lnTo>
                  <a:lnTo>
                    <a:pt x="3655" y="17136"/>
                  </a:lnTo>
                  <a:lnTo>
                    <a:pt x="2918" y="15358"/>
                  </a:lnTo>
                  <a:lnTo>
                    <a:pt x="2515" y="13414"/>
                  </a:lnTo>
                  <a:lnTo>
                    <a:pt x="2482" y="12408"/>
                  </a:lnTo>
                  <a:lnTo>
                    <a:pt x="2515" y="11368"/>
                  </a:lnTo>
                  <a:lnTo>
                    <a:pt x="2918" y="9457"/>
                  </a:lnTo>
                  <a:lnTo>
                    <a:pt x="3655" y="7679"/>
                  </a:lnTo>
                  <a:lnTo>
                    <a:pt x="4728" y="6070"/>
                  </a:lnTo>
                  <a:lnTo>
                    <a:pt x="6103" y="4728"/>
                  </a:lnTo>
                  <a:lnTo>
                    <a:pt x="7679" y="3655"/>
                  </a:lnTo>
                  <a:lnTo>
                    <a:pt x="9457" y="2918"/>
                  </a:lnTo>
                  <a:lnTo>
                    <a:pt x="11368" y="2515"/>
                  </a:lnTo>
                  <a:lnTo>
                    <a:pt x="12407" y="2482"/>
                  </a:lnTo>
                  <a:close/>
                  <a:moveTo>
                    <a:pt x="12407" y="0"/>
                  </a:moveTo>
                  <a:lnTo>
                    <a:pt x="11133" y="67"/>
                  </a:lnTo>
                  <a:lnTo>
                    <a:pt x="8719" y="537"/>
                  </a:lnTo>
                  <a:lnTo>
                    <a:pt x="6506" y="1476"/>
                  </a:lnTo>
                  <a:lnTo>
                    <a:pt x="4527" y="2817"/>
                  </a:lnTo>
                  <a:lnTo>
                    <a:pt x="2817" y="4494"/>
                  </a:lnTo>
                  <a:lnTo>
                    <a:pt x="1476" y="6472"/>
                  </a:lnTo>
                  <a:lnTo>
                    <a:pt x="537" y="8719"/>
                  </a:lnTo>
                  <a:lnTo>
                    <a:pt x="67" y="11133"/>
                  </a:lnTo>
                  <a:lnTo>
                    <a:pt x="0" y="12408"/>
                  </a:lnTo>
                  <a:lnTo>
                    <a:pt x="67" y="13682"/>
                  </a:lnTo>
                  <a:lnTo>
                    <a:pt x="537" y="16096"/>
                  </a:lnTo>
                  <a:lnTo>
                    <a:pt x="1476" y="18309"/>
                  </a:lnTo>
                  <a:lnTo>
                    <a:pt x="2817" y="20288"/>
                  </a:lnTo>
                  <a:lnTo>
                    <a:pt x="4527" y="21965"/>
                  </a:lnTo>
                  <a:lnTo>
                    <a:pt x="6506" y="23306"/>
                  </a:lnTo>
                  <a:lnTo>
                    <a:pt x="8719" y="24245"/>
                  </a:lnTo>
                  <a:lnTo>
                    <a:pt x="11133" y="24748"/>
                  </a:lnTo>
                  <a:lnTo>
                    <a:pt x="12407" y="24781"/>
                  </a:lnTo>
                  <a:lnTo>
                    <a:pt x="13682" y="24748"/>
                  </a:lnTo>
                  <a:lnTo>
                    <a:pt x="16096" y="24245"/>
                  </a:lnTo>
                  <a:lnTo>
                    <a:pt x="18309" y="23306"/>
                  </a:lnTo>
                  <a:lnTo>
                    <a:pt x="20288" y="21965"/>
                  </a:lnTo>
                  <a:lnTo>
                    <a:pt x="21965" y="20288"/>
                  </a:lnTo>
                  <a:lnTo>
                    <a:pt x="23306" y="18309"/>
                  </a:lnTo>
                  <a:lnTo>
                    <a:pt x="24245" y="16096"/>
                  </a:lnTo>
                  <a:lnTo>
                    <a:pt x="24748" y="13682"/>
                  </a:lnTo>
                  <a:lnTo>
                    <a:pt x="24781" y="12408"/>
                  </a:lnTo>
                  <a:lnTo>
                    <a:pt x="24748" y="11133"/>
                  </a:lnTo>
                  <a:lnTo>
                    <a:pt x="24245" y="8719"/>
                  </a:lnTo>
                  <a:lnTo>
                    <a:pt x="23306" y="6472"/>
                  </a:lnTo>
                  <a:lnTo>
                    <a:pt x="21965" y="4494"/>
                  </a:lnTo>
                  <a:lnTo>
                    <a:pt x="20288" y="2817"/>
                  </a:lnTo>
                  <a:lnTo>
                    <a:pt x="18309" y="1476"/>
                  </a:lnTo>
                  <a:lnTo>
                    <a:pt x="16096" y="537"/>
                  </a:lnTo>
                  <a:lnTo>
                    <a:pt x="13682" y="67"/>
                  </a:lnTo>
                  <a:lnTo>
                    <a:pt x="124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5"/>
            <p:cNvSpPr/>
            <p:nvPr/>
          </p:nvSpPr>
          <p:spPr>
            <a:xfrm>
              <a:off x="3238014" y="1925843"/>
              <a:ext cx="122948" cy="188718"/>
            </a:xfrm>
            <a:custGeom>
              <a:avLst/>
              <a:gdLst/>
              <a:ahLst/>
              <a:cxnLst/>
              <a:rect l="l" t="t" r="r" b="b"/>
              <a:pathLst>
                <a:path w="5266" h="8083" extrusionOk="0">
                  <a:moveTo>
                    <a:pt x="1" y="1"/>
                  </a:moveTo>
                  <a:lnTo>
                    <a:pt x="1" y="3891"/>
                  </a:lnTo>
                  <a:lnTo>
                    <a:pt x="1" y="4193"/>
                  </a:lnTo>
                  <a:lnTo>
                    <a:pt x="1" y="8082"/>
                  </a:lnTo>
                  <a:lnTo>
                    <a:pt x="4595" y="7177"/>
                  </a:lnTo>
                  <a:lnTo>
                    <a:pt x="4863" y="7110"/>
                  </a:lnTo>
                  <a:lnTo>
                    <a:pt x="5232" y="6674"/>
                  </a:lnTo>
                  <a:lnTo>
                    <a:pt x="5266" y="6372"/>
                  </a:lnTo>
                  <a:lnTo>
                    <a:pt x="5266" y="4193"/>
                  </a:lnTo>
                  <a:lnTo>
                    <a:pt x="5266" y="3891"/>
                  </a:lnTo>
                  <a:lnTo>
                    <a:pt x="5266" y="1678"/>
                  </a:lnTo>
                  <a:lnTo>
                    <a:pt x="5232" y="1376"/>
                  </a:lnTo>
                  <a:lnTo>
                    <a:pt x="4863" y="940"/>
                  </a:lnTo>
                  <a:lnTo>
                    <a:pt x="4595" y="87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5"/>
            <p:cNvSpPr/>
            <p:nvPr/>
          </p:nvSpPr>
          <p:spPr>
            <a:xfrm>
              <a:off x="2956647" y="1690609"/>
              <a:ext cx="665149" cy="665149"/>
            </a:xfrm>
            <a:custGeom>
              <a:avLst/>
              <a:gdLst/>
              <a:ahLst/>
              <a:cxnLst/>
              <a:rect l="l" t="t" r="r" b="b"/>
              <a:pathLst>
                <a:path w="24782" h="24782" extrusionOk="0">
                  <a:moveTo>
                    <a:pt x="12374" y="2448"/>
                  </a:moveTo>
                  <a:lnTo>
                    <a:pt x="13414" y="2482"/>
                  </a:lnTo>
                  <a:lnTo>
                    <a:pt x="15325" y="2884"/>
                  </a:lnTo>
                  <a:lnTo>
                    <a:pt x="17103" y="3655"/>
                  </a:lnTo>
                  <a:lnTo>
                    <a:pt x="18712" y="4728"/>
                  </a:lnTo>
                  <a:lnTo>
                    <a:pt x="20054" y="6070"/>
                  </a:lnTo>
                  <a:lnTo>
                    <a:pt x="21127" y="7646"/>
                  </a:lnTo>
                  <a:lnTo>
                    <a:pt x="21864" y="9423"/>
                  </a:lnTo>
                  <a:lnTo>
                    <a:pt x="22267" y="11368"/>
                  </a:lnTo>
                  <a:lnTo>
                    <a:pt x="22300" y="12374"/>
                  </a:lnTo>
                  <a:lnTo>
                    <a:pt x="22267" y="13380"/>
                  </a:lnTo>
                  <a:lnTo>
                    <a:pt x="21864" y="15325"/>
                  </a:lnTo>
                  <a:lnTo>
                    <a:pt x="21127" y="17102"/>
                  </a:lnTo>
                  <a:lnTo>
                    <a:pt x="20054" y="18678"/>
                  </a:lnTo>
                  <a:lnTo>
                    <a:pt x="18712" y="20053"/>
                  </a:lnTo>
                  <a:lnTo>
                    <a:pt x="17103" y="21126"/>
                  </a:lnTo>
                  <a:lnTo>
                    <a:pt x="15325" y="21864"/>
                  </a:lnTo>
                  <a:lnTo>
                    <a:pt x="13414" y="22266"/>
                  </a:lnTo>
                  <a:lnTo>
                    <a:pt x="12374" y="22300"/>
                  </a:lnTo>
                  <a:lnTo>
                    <a:pt x="11368" y="22266"/>
                  </a:lnTo>
                  <a:lnTo>
                    <a:pt x="9423" y="21864"/>
                  </a:lnTo>
                  <a:lnTo>
                    <a:pt x="7646" y="21126"/>
                  </a:lnTo>
                  <a:lnTo>
                    <a:pt x="6070" y="20053"/>
                  </a:lnTo>
                  <a:lnTo>
                    <a:pt x="4729" y="18678"/>
                  </a:lnTo>
                  <a:lnTo>
                    <a:pt x="3656" y="17102"/>
                  </a:lnTo>
                  <a:lnTo>
                    <a:pt x="2884" y="15325"/>
                  </a:lnTo>
                  <a:lnTo>
                    <a:pt x="2482" y="13380"/>
                  </a:lnTo>
                  <a:lnTo>
                    <a:pt x="2449" y="12374"/>
                  </a:lnTo>
                  <a:lnTo>
                    <a:pt x="2482" y="11368"/>
                  </a:lnTo>
                  <a:lnTo>
                    <a:pt x="2884" y="9423"/>
                  </a:lnTo>
                  <a:lnTo>
                    <a:pt x="3656" y="7646"/>
                  </a:lnTo>
                  <a:lnTo>
                    <a:pt x="4729" y="6070"/>
                  </a:lnTo>
                  <a:lnTo>
                    <a:pt x="6070" y="4728"/>
                  </a:lnTo>
                  <a:lnTo>
                    <a:pt x="7646" y="3655"/>
                  </a:lnTo>
                  <a:lnTo>
                    <a:pt x="9423" y="2884"/>
                  </a:lnTo>
                  <a:lnTo>
                    <a:pt x="11368" y="2482"/>
                  </a:lnTo>
                  <a:lnTo>
                    <a:pt x="12374" y="2448"/>
                  </a:lnTo>
                  <a:close/>
                  <a:moveTo>
                    <a:pt x="12374" y="0"/>
                  </a:moveTo>
                  <a:lnTo>
                    <a:pt x="11100" y="34"/>
                  </a:lnTo>
                  <a:lnTo>
                    <a:pt x="8686" y="537"/>
                  </a:lnTo>
                  <a:lnTo>
                    <a:pt x="6473" y="1476"/>
                  </a:lnTo>
                  <a:lnTo>
                    <a:pt x="4494" y="2817"/>
                  </a:lnTo>
                  <a:lnTo>
                    <a:pt x="2817" y="4494"/>
                  </a:lnTo>
                  <a:lnTo>
                    <a:pt x="1476" y="6472"/>
                  </a:lnTo>
                  <a:lnTo>
                    <a:pt x="537" y="8685"/>
                  </a:lnTo>
                  <a:lnTo>
                    <a:pt x="34" y="11100"/>
                  </a:lnTo>
                  <a:lnTo>
                    <a:pt x="1" y="12374"/>
                  </a:lnTo>
                  <a:lnTo>
                    <a:pt x="34" y="13648"/>
                  </a:lnTo>
                  <a:lnTo>
                    <a:pt x="537" y="16063"/>
                  </a:lnTo>
                  <a:lnTo>
                    <a:pt x="1476" y="18276"/>
                  </a:lnTo>
                  <a:lnTo>
                    <a:pt x="2817" y="20254"/>
                  </a:lnTo>
                  <a:lnTo>
                    <a:pt x="4494" y="21964"/>
                  </a:lnTo>
                  <a:lnTo>
                    <a:pt x="6473" y="23272"/>
                  </a:lnTo>
                  <a:lnTo>
                    <a:pt x="8686" y="24245"/>
                  </a:lnTo>
                  <a:lnTo>
                    <a:pt x="11100" y="24714"/>
                  </a:lnTo>
                  <a:lnTo>
                    <a:pt x="12374" y="24781"/>
                  </a:lnTo>
                  <a:lnTo>
                    <a:pt x="13649" y="24714"/>
                  </a:lnTo>
                  <a:lnTo>
                    <a:pt x="16063" y="24245"/>
                  </a:lnTo>
                  <a:lnTo>
                    <a:pt x="18310" y="23272"/>
                  </a:lnTo>
                  <a:lnTo>
                    <a:pt x="20288" y="21964"/>
                  </a:lnTo>
                  <a:lnTo>
                    <a:pt x="21965" y="20254"/>
                  </a:lnTo>
                  <a:lnTo>
                    <a:pt x="23306" y="18276"/>
                  </a:lnTo>
                  <a:lnTo>
                    <a:pt x="24245" y="16063"/>
                  </a:lnTo>
                  <a:lnTo>
                    <a:pt x="24715" y="13648"/>
                  </a:lnTo>
                  <a:lnTo>
                    <a:pt x="24782" y="12374"/>
                  </a:lnTo>
                  <a:lnTo>
                    <a:pt x="24715" y="11100"/>
                  </a:lnTo>
                  <a:lnTo>
                    <a:pt x="24245" y="8685"/>
                  </a:lnTo>
                  <a:lnTo>
                    <a:pt x="23306" y="6472"/>
                  </a:lnTo>
                  <a:lnTo>
                    <a:pt x="21965" y="4494"/>
                  </a:lnTo>
                  <a:lnTo>
                    <a:pt x="20288" y="2817"/>
                  </a:lnTo>
                  <a:lnTo>
                    <a:pt x="18310" y="1476"/>
                  </a:lnTo>
                  <a:lnTo>
                    <a:pt x="16063" y="537"/>
                  </a:lnTo>
                  <a:lnTo>
                    <a:pt x="13649" y="34"/>
                  </a:lnTo>
                  <a:lnTo>
                    <a:pt x="123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15"/>
            <p:cNvGrpSpPr/>
            <p:nvPr/>
          </p:nvGrpSpPr>
          <p:grpSpPr>
            <a:xfrm>
              <a:off x="642615" y="2859750"/>
              <a:ext cx="911772" cy="911793"/>
              <a:chOff x="642615" y="2859750"/>
              <a:chExt cx="911772" cy="911793"/>
            </a:xfrm>
          </p:grpSpPr>
          <p:sp>
            <p:nvSpPr>
              <p:cNvPr id="245" name="Google Shape;245;p15"/>
              <p:cNvSpPr/>
              <p:nvPr/>
            </p:nvSpPr>
            <p:spPr>
              <a:xfrm>
                <a:off x="1011619" y="2859750"/>
                <a:ext cx="172850" cy="112540"/>
              </a:xfrm>
              <a:custGeom>
                <a:avLst/>
                <a:gdLst/>
                <a:ahLst/>
                <a:cxnLst/>
                <a:rect l="l" t="t" r="r" b="b"/>
                <a:pathLst>
                  <a:path w="6440" h="4193" extrusionOk="0">
                    <a:moveTo>
                      <a:pt x="1342" y="1"/>
                    </a:moveTo>
                    <a:lnTo>
                      <a:pt x="1141" y="34"/>
                    </a:lnTo>
                    <a:lnTo>
                      <a:pt x="772" y="336"/>
                    </a:lnTo>
                    <a:lnTo>
                      <a:pt x="705" y="537"/>
                    </a:lnTo>
                    <a:lnTo>
                      <a:pt x="1" y="4193"/>
                    </a:lnTo>
                    <a:lnTo>
                      <a:pt x="6439" y="4193"/>
                    </a:lnTo>
                    <a:lnTo>
                      <a:pt x="5735" y="537"/>
                    </a:lnTo>
                    <a:lnTo>
                      <a:pt x="5668" y="336"/>
                    </a:lnTo>
                    <a:lnTo>
                      <a:pt x="5333" y="34"/>
                    </a:lnTo>
                    <a:lnTo>
                      <a:pt x="50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5"/>
              <p:cNvSpPr/>
              <p:nvPr/>
            </p:nvSpPr>
            <p:spPr>
              <a:xfrm>
                <a:off x="735322" y="2953369"/>
                <a:ext cx="181814" cy="180928"/>
              </a:xfrm>
              <a:custGeom>
                <a:avLst/>
                <a:gdLst/>
                <a:ahLst/>
                <a:cxnLst/>
                <a:rect l="l" t="t" r="r" b="b"/>
                <a:pathLst>
                  <a:path w="6774" h="6741" extrusionOk="0">
                    <a:moveTo>
                      <a:pt x="3454" y="0"/>
                    </a:moveTo>
                    <a:lnTo>
                      <a:pt x="3018" y="34"/>
                    </a:lnTo>
                    <a:lnTo>
                      <a:pt x="2851" y="168"/>
                    </a:lnTo>
                    <a:lnTo>
                      <a:pt x="1610" y="1409"/>
                    </a:lnTo>
                    <a:lnTo>
                      <a:pt x="1442" y="1576"/>
                    </a:lnTo>
                    <a:lnTo>
                      <a:pt x="201" y="2817"/>
                    </a:lnTo>
                    <a:lnTo>
                      <a:pt x="34" y="3018"/>
                    </a:lnTo>
                    <a:lnTo>
                      <a:pt x="0" y="3454"/>
                    </a:lnTo>
                    <a:lnTo>
                      <a:pt x="101" y="3656"/>
                    </a:lnTo>
                    <a:lnTo>
                      <a:pt x="2213" y="6741"/>
                    </a:lnTo>
                    <a:lnTo>
                      <a:pt x="4393" y="4561"/>
                    </a:lnTo>
                    <a:lnTo>
                      <a:pt x="4561" y="4393"/>
                    </a:lnTo>
                    <a:lnTo>
                      <a:pt x="6774" y="2180"/>
                    </a:lnTo>
                    <a:lnTo>
                      <a:pt x="3689" y="101"/>
                    </a:lnTo>
                    <a:lnTo>
                      <a:pt x="34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642615" y="3229691"/>
                <a:ext cx="112513" cy="172823"/>
              </a:xfrm>
              <a:custGeom>
                <a:avLst/>
                <a:gdLst/>
                <a:ahLst/>
                <a:cxnLst/>
                <a:rect l="l" t="t" r="r" b="b"/>
                <a:pathLst>
                  <a:path w="4192" h="6439" extrusionOk="0">
                    <a:moveTo>
                      <a:pt x="4192" y="0"/>
                    </a:moveTo>
                    <a:lnTo>
                      <a:pt x="537" y="704"/>
                    </a:lnTo>
                    <a:lnTo>
                      <a:pt x="302" y="771"/>
                    </a:lnTo>
                    <a:lnTo>
                      <a:pt x="34" y="1107"/>
                    </a:lnTo>
                    <a:lnTo>
                      <a:pt x="0" y="1341"/>
                    </a:lnTo>
                    <a:lnTo>
                      <a:pt x="0" y="3085"/>
                    </a:lnTo>
                    <a:lnTo>
                      <a:pt x="0" y="3320"/>
                    </a:lnTo>
                    <a:lnTo>
                      <a:pt x="0" y="5097"/>
                    </a:lnTo>
                    <a:lnTo>
                      <a:pt x="34" y="5332"/>
                    </a:lnTo>
                    <a:lnTo>
                      <a:pt x="302" y="5667"/>
                    </a:lnTo>
                    <a:lnTo>
                      <a:pt x="537" y="5734"/>
                    </a:lnTo>
                    <a:lnTo>
                      <a:pt x="4192" y="6439"/>
                    </a:lnTo>
                    <a:lnTo>
                      <a:pt x="4192" y="3320"/>
                    </a:lnTo>
                    <a:lnTo>
                      <a:pt x="4192" y="3085"/>
                    </a:lnTo>
                    <a:lnTo>
                      <a:pt x="41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5"/>
              <p:cNvSpPr/>
              <p:nvPr/>
            </p:nvSpPr>
            <p:spPr>
              <a:xfrm>
                <a:off x="735322" y="3497907"/>
                <a:ext cx="181814" cy="180928"/>
              </a:xfrm>
              <a:custGeom>
                <a:avLst/>
                <a:gdLst/>
                <a:ahLst/>
                <a:cxnLst/>
                <a:rect l="l" t="t" r="r" b="b"/>
                <a:pathLst>
                  <a:path w="6774" h="6741" extrusionOk="0">
                    <a:moveTo>
                      <a:pt x="2213" y="0"/>
                    </a:moveTo>
                    <a:lnTo>
                      <a:pt x="101" y="3085"/>
                    </a:lnTo>
                    <a:lnTo>
                      <a:pt x="0" y="3286"/>
                    </a:lnTo>
                    <a:lnTo>
                      <a:pt x="34" y="3722"/>
                    </a:lnTo>
                    <a:lnTo>
                      <a:pt x="201" y="3890"/>
                    </a:lnTo>
                    <a:lnTo>
                      <a:pt x="1442" y="5164"/>
                    </a:lnTo>
                    <a:lnTo>
                      <a:pt x="1610" y="5298"/>
                    </a:lnTo>
                    <a:lnTo>
                      <a:pt x="2851" y="6573"/>
                    </a:lnTo>
                    <a:lnTo>
                      <a:pt x="3018" y="6707"/>
                    </a:lnTo>
                    <a:lnTo>
                      <a:pt x="3454" y="6740"/>
                    </a:lnTo>
                    <a:lnTo>
                      <a:pt x="3689" y="6640"/>
                    </a:lnTo>
                    <a:lnTo>
                      <a:pt x="6774" y="4527"/>
                    </a:lnTo>
                    <a:lnTo>
                      <a:pt x="4561" y="2347"/>
                    </a:lnTo>
                    <a:lnTo>
                      <a:pt x="4393" y="2180"/>
                    </a:lnTo>
                    <a:lnTo>
                      <a:pt x="22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5"/>
              <p:cNvSpPr/>
              <p:nvPr/>
            </p:nvSpPr>
            <p:spPr>
              <a:xfrm>
                <a:off x="1011619" y="3659003"/>
                <a:ext cx="172850" cy="112540"/>
              </a:xfrm>
              <a:custGeom>
                <a:avLst/>
                <a:gdLst/>
                <a:ahLst/>
                <a:cxnLst/>
                <a:rect l="l" t="t" r="r" b="b"/>
                <a:pathLst>
                  <a:path w="6440" h="4193" extrusionOk="0">
                    <a:moveTo>
                      <a:pt x="1" y="1"/>
                    </a:moveTo>
                    <a:lnTo>
                      <a:pt x="705" y="3656"/>
                    </a:lnTo>
                    <a:lnTo>
                      <a:pt x="772" y="3890"/>
                    </a:lnTo>
                    <a:lnTo>
                      <a:pt x="1141" y="4192"/>
                    </a:lnTo>
                    <a:lnTo>
                      <a:pt x="5333" y="4192"/>
                    </a:lnTo>
                    <a:lnTo>
                      <a:pt x="5668" y="3890"/>
                    </a:lnTo>
                    <a:lnTo>
                      <a:pt x="5735" y="3656"/>
                    </a:lnTo>
                    <a:lnTo>
                      <a:pt x="6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5"/>
              <p:cNvSpPr/>
              <p:nvPr/>
            </p:nvSpPr>
            <p:spPr>
              <a:xfrm>
                <a:off x="1279836" y="3497907"/>
                <a:ext cx="181841" cy="180928"/>
              </a:xfrm>
              <a:custGeom>
                <a:avLst/>
                <a:gdLst/>
                <a:ahLst/>
                <a:cxnLst/>
                <a:rect l="l" t="t" r="r" b="b"/>
                <a:pathLst>
                  <a:path w="6775" h="6741" extrusionOk="0">
                    <a:moveTo>
                      <a:pt x="4561" y="0"/>
                    </a:moveTo>
                    <a:lnTo>
                      <a:pt x="2348" y="2180"/>
                    </a:lnTo>
                    <a:lnTo>
                      <a:pt x="2181" y="2347"/>
                    </a:lnTo>
                    <a:lnTo>
                      <a:pt x="1" y="4527"/>
                    </a:lnTo>
                    <a:lnTo>
                      <a:pt x="3086" y="6640"/>
                    </a:lnTo>
                    <a:lnTo>
                      <a:pt x="3287" y="6740"/>
                    </a:lnTo>
                    <a:lnTo>
                      <a:pt x="3723" y="6707"/>
                    </a:lnTo>
                    <a:lnTo>
                      <a:pt x="3924" y="6573"/>
                    </a:lnTo>
                    <a:lnTo>
                      <a:pt x="5165" y="5332"/>
                    </a:lnTo>
                    <a:lnTo>
                      <a:pt x="5333" y="5164"/>
                    </a:lnTo>
                    <a:lnTo>
                      <a:pt x="6573" y="3890"/>
                    </a:lnTo>
                    <a:lnTo>
                      <a:pt x="6708" y="3722"/>
                    </a:lnTo>
                    <a:lnTo>
                      <a:pt x="6775" y="3286"/>
                    </a:lnTo>
                    <a:lnTo>
                      <a:pt x="6641" y="3085"/>
                    </a:lnTo>
                    <a:lnTo>
                      <a:pt x="4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5"/>
              <p:cNvSpPr/>
              <p:nvPr/>
            </p:nvSpPr>
            <p:spPr>
              <a:xfrm>
                <a:off x="1441846" y="3229691"/>
                <a:ext cx="112540" cy="172823"/>
              </a:xfrm>
              <a:custGeom>
                <a:avLst/>
                <a:gdLst/>
                <a:ahLst/>
                <a:cxnLst/>
                <a:rect l="l" t="t" r="r" b="b"/>
                <a:pathLst>
                  <a:path w="4193" h="6439" extrusionOk="0">
                    <a:moveTo>
                      <a:pt x="1" y="0"/>
                    </a:moveTo>
                    <a:lnTo>
                      <a:pt x="1" y="3085"/>
                    </a:lnTo>
                    <a:lnTo>
                      <a:pt x="1" y="3320"/>
                    </a:lnTo>
                    <a:lnTo>
                      <a:pt x="1" y="6439"/>
                    </a:lnTo>
                    <a:lnTo>
                      <a:pt x="3656" y="5734"/>
                    </a:lnTo>
                    <a:lnTo>
                      <a:pt x="3891" y="5667"/>
                    </a:lnTo>
                    <a:lnTo>
                      <a:pt x="4159" y="5332"/>
                    </a:lnTo>
                    <a:lnTo>
                      <a:pt x="4193" y="5097"/>
                    </a:lnTo>
                    <a:lnTo>
                      <a:pt x="4193" y="3320"/>
                    </a:lnTo>
                    <a:lnTo>
                      <a:pt x="4193" y="3085"/>
                    </a:lnTo>
                    <a:lnTo>
                      <a:pt x="4193" y="1341"/>
                    </a:lnTo>
                    <a:lnTo>
                      <a:pt x="4159" y="1107"/>
                    </a:lnTo>
                    <a:lnTo>
                      <a:pt x="3891" y="771"/>
                    </a:lnTo>
                    <a:lnTo>
                      <a:pt x="3656" y="70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5"/>
              <p:cNvSpPr/>
              <p:nvPr/>
            </p:nvSpPr>
            <p:spPr>
              <a:xfrm>
                <a:off x="1279836" y="2953369"/>
                <a:ext cx="181841" cy="180928"/>
              </a:xfrm>
              <a:custGeom>
                <a:avLst/>
                <a:gdLst/>
                <a:ahLst/>
                <a:cxnLst/>
                <a:rect l="l" t="t" r="r" b="b"/>
                <a:pathLst>
                  <a:path w="6775" h="6741" extrusionOk="0">
                    <a:moveTo>
                      <a:pt x="3287" y="0"/>
                    </a:moveTo>
                    <a:lnTo>
                      <a:pt x="3086" y="101"/>
                    </a:lnTo>
                    <a:lnTo>
                      <a:pt x="1" y="2180"/>
                    </a:lnTo>
                    <a:lnTo>
                      <a:pt x="2181" y="4393"/>
                    </a:lnTo>
                    <a:lnTo>
                      <a:pt x="2382" y="4561"/>
                    </a:lnTo>
                    <a:lnTo>
                      <a:pt x="4561" y="6741"/>
                    </a:lnTo>
                    <a:lnTo>
                      <a:pt x="6641" y="3656"/>
                    </a:lnTo>
                    <a:lnTo>
                      <a:pt x="6775" y="3454"/>
                    </a:lnTo>
                    <a:lnTo>
                      <a:pt x="6708" y="3018"/>
                    </a:lnTo>
                    <a:lnTo>
                      <a:pt x="6573" y="2817"/>
                    </a:lnTo>
                    <a:lnTo>
                      <a:pt x="5333" y="1576"/>
                    </a:lnTo>
                    <a:lnTo>
                      <a:pt x="5165" y="1409"/>
                    </a:lnTo>
                    <a:lnTo>
                      <a:pt x="3924" y="168"/>
                    </a:lnTo>
                    <a:lnTo>
                      <a:pt x="3723" y="34"/>
                    </a:lnTo>
                    <a:lnTo>
                      <a:pt x="3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5"/>
              <p:cNvSpPr/>
              <p:nvPr/>
            </p:nvSpPr>
            <p:spPr>
              <a:xfrm>
                <a:off x="711004" y="2929052"/>
                <a:ext cx="774978" cy="774066"/>
              </a:xfrm>
              <a:custGeom>
                <a:avLst/>
                <a:gdLst/>
                <a:ahLst/>
                <a:cxnLst/>
                <a:rect l="l" t="t" r="r" b="b"/>
                <a:pathLst>
                  <a:path w="28874" h="28840" extrusionOk="0">
                    <a:moveTo>
                      <a:pt x="14420" y="6506"/>
                    </a:moveTo>
                    <a:lnTo>
                      <a:pt x="15225" y="6540"/>
                    </a:lnTo>
                    <a:lnTo>
                      <a:pt x="16768" y="6875"/>
                    </a:lnTo>
                    <a:lnTo>
                      <a:pt x="18209" y="7445"/>
                    </a:lnTo>
                    <a:lnTo>
                      <a:pt x="19450" y="8317"/>
                    </a:lnTo>
                    <a:lnTo>
                      <a:pt x="20523" y="9390"/>
                    </a:lnTo>
                    <a:lnTo>
                      <a:pt x="21395" y="10631"/>
                    </a:lnTo>
                    <a:lnTo>
                      <a:pt x="21999" y="12073"/>
                    </a:lnTo>
                    <a:lnTo>
                      <a:pt x="22301" y="13616"/>
                    </a:lnTo>
                    <a:lnTo>
                      <a:pt x="22334" y="14420"/>
                    </a:lnTo>
                    <a:lnTo>
                      <a:pt x="22301" y="15225"/>
                    </a:lnTo>
                    <a:lnTo>
                      <a:pt x="21999" y="16768"/>
                    </a:lnTo>
                    <a:lnTo>
                      <a:pt x="21395" y="18176"/>
                    </a:lnTo>
                    <a:lnTo>
                      <a:pt x="20523" y="19450"/>
                    </a:lnTo>
                    <a:lnTo>
                      <a:pt x="19450" y="20523"/>
                    </a:lnTo>
                    <a:lnTo>
                      <a:pt x="18209" y="21362"/>
                    </a:lnTo>
                    <a:lnTo>
                      <a:pt x="16768" y="21965"/>
                    </a:lnTo>
                    <a:lnTo>
                      <a:pt x="15225" y="22301"/>
                    </a:lnTo>
                    <a:lnTo>
                      <a:pt x="13615" y="22301"/>
                    </a:lnTo>
                    <a:lnTo>
                      <a:pt x="12073" y="21965"/>
                    </a:lnTo>
                    <a:lnTo>
                      <a:pt x="10664" y="21362"/>
                    </a:lnTo>
                    <a:lnTo>
                      <a:pt x="9390" y="20523"/>
                    </a:lnTo>
                    <a:lnTo>
                      <a:pt x="8317" y="19450"/>
                    </a:lnTo>
                    <a:lnTo>
                      <a:pt x="7479" y="18176"/>
                    </a:lnTo>
                    <a:lnTo>
                      <a:pt x="6875" y="16768"/>
                    </a:lnTo>
                    <a:lnTo>
                      <a:pt x="6573" y="15225"/>
                    </a:lnTo>
                    <a:lnTo>
                      <a:pt x="6540" y="14420"/>
                    </a:lnTo>
                    <a:lnTo>
                      <a:pt x="6573" y="13616"/>
                    </a:lnTo>
                    <a:lnTo>
                      <a:pt x="6875" y="12073"/>
                    </a:lnTo>
                    <a:lnTo>
                      <a:pt x="7479" y="10631"/>
                    </a:lnTo>
                    <a:lnTo>
                      <a:pt x="8317" y="9390"/>
                    </a:lnTo>
                    <a:lnTo>
                      <a:pt x="9390" y="8317"/>
                    </a:lnTo>
                    <a:lnTo>
                      <a:pt x="10664" y="7445"/>
                    </a:lnTo>
                    <a:lnTo>
                      <a:pt x="12073" y="6875"/>
                    </a:lnTo>
                    <a:lnTo>
                      <a:pt x="13615" y="6540"/>
                    </a:lnTo>
                    <a:lnTo>
                      <a:pt x="14420" y="6506"/>
                    </a:lnTo>
                    <a:close/>
                    <a:moveTo>
                      <a:pt x="14420" y="1"/>
                    </a:moveTo>
                    <a:lnTo>
                      <a:pt x="12945" y="35"/>
                    </a:lnTo>
                    <a:lnTo>
                      <a:pt x="10128" y="605"/>
                    </a:lnTo>
                    <a:lnTo>
                      <a:pt x="7546" y="1711"/>
                    </a:lnTo>
                    <a:lnTo>
                      <a:pt x="5232" y="3254"/>
                    </a:lnTo>
                    <a:lnTo>
                      <a:pt x="3287" y="5232"/>
                    </a:lnTo>
                    <a:lnTo>
                      <a:pt x="1711" y="7512"/>
                    </a:lnTo>
                    <a:lnTo>
                      <a:pt x="638" y="10128"/>
                    </a:lnTo>
                    <a:lnTo>
                      <a:pt x="34" y="12945"/>
                    </a:lnTo>
                    <a:lnTo>
                      <a:pt x="1" y="14420"/>
                    </a:lnTo>
                    <a:lnTo>
                      <a:pt x="34" y="15896"/>
                    </a:lnTo>
                    <a:lnTo>
                      <a:pt x="638" y="18713"/>
                    </a:lnTo>
                    <a:lnTo>
                      <a:pt x="1711" y="21295"/>
                    </a:lnTo>
                    <a:lnTo>
                      <a:pt x="3287" y="23608"/>
                    </a:lnTo>
                    <a:lnTo>
                      <a:pt x="5232" y="25553"/>
                    </a:lnTo>
                    <a:lnTo>
                      <a:pt x="7546" y="27129"/>
                    </a:lnTo>
                    <a:lnTo>
                      <a:pt x="10128" y="28203"/>
                    </a:lnTo>
                    <a:lnTo>
                      <a:pt x="12945" y="28806"/>
                    </a:lnTo>
                    <a:lnTo>
                      <a:pt x="14420" y="28840"/>
                    </a:lnTo>
                    <a:lnTo>
                      <a:pt x="15929" y="28806"/>
                    </a:lnTo>
                    <a:lnTo>
                      <a:pt x="18746" y="28203"/>
                    </a:lnTo>
                    <a:lnTo>
                      <a:pt x="21328" y="27129"/>
                    </a:lnTo>
                    <a:lnTo>
                      <a:pt x="23608" y="25553"/>
                    </a:lnTo>
                    <a:lnTo>
                      <a:pt x="25587" y="23608"/>
                    </a:lnTo>
                    <a:lnTo>
                      <a:pt x="27129" y="21295"/>
                    </a:lnTo>
                    <a:lnTo>
                      <a:pt x="28236" y="18713"/>
                    </a:lnTo>
                    <a:lnTo>
                      <a:pt x="28806" y="15896"/>
                    </a:lnTo>
                    <a:lnTo>
                      <a:pt x="28873" y="14420"/>
                    </a:lnTo>
                    <a:lnTo>
                      <a:pt x="28806" y="12945"/>
                    </a:lnTo>
                    <a:lnTo>
                      <a:pt x="28236" y="10128"/>
                    </a:lnTo>
                    <a:lnTo>
                      <a:pt x="27129" y="7512"/>
                    </a:lnTo>
                    <a:lnTo>
                      <a:pt x="25587" y="5232"/>
                    </a:lnTo>
                    <a:lnTo>
                      <a:pt x="23608" y="3254"/>
                    </a:lnTo>
                    <a:lnTo>
                      <a:pt x="21328" y="1711"/>
                    </a:lnTo>
                    <a:lnTo>
                      <a:pt x="18746" y="605"/>
                    </a:lnTo>
                    <a:lnTo>
                      <a:pt x="15929" y="35"/>
                    </a:lnTo>
                    <a:lnTo>
                      <a:pt x="144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 name="Google Shape;254;p15"/>
            <p:cNvSpPr/>
            <p:nvPr/>
          </p:nvSpPr>
          <p:spPr>
            <a:xfrm>
              <a:off x="833424" y="3051471"/>
              <a:ext cx="530144" cy="529258"/>
            </a:xfrm>
            <a:custGeom>
              <a:avLst/>
              <a:gdLst/>
              <a:ahLst/>
              <a:cxnLst/>
              <a:rect l="l" t="t" r="r" b="b"/>
              <a:pathLst>
                <a:path w="19752" h="19719" extrusionOk="0">
                  <a:moveTo>
                    <a:pt x="9859" y="1945"/>
                  </a:moveTo>
                  <a:lnTo>
                    <a:pt x="10664" y="1979"/>
                  </a:lnTo>
                  <a:lnTo>
                    <a:pt x="12207" y="2314"/>
                  </a:lnTo>
                  <a:lnTo>
                    <a:pt x="13648" y="2884"/>
                  </a:lnTo>
                  <a:lnTo>
                    <a:pt x="14889" y="3756"/>
                  </a:lnTo>
                  <a:lnTo>
                    <a:pt x="15962" y="4829"/>
                  </a:lnTo>
                  <a:lnTo>
                    <a:pt x="16834" y="6070"/>
                  </a:lnTo>
                  <a:lnTo>
                    <a:pt x="17438" y="7512"/>
                  </a:lnTo>
                  <a:lnTo>
                    <a:pt x="17740" y="9055"/>
                  </a:lnTo>
                  <a:lnTo>
                    <a:pt x="17773" y="9859"/>
                  </a:lnTo>
                  <a:lnTo>
                    <a:pt x="17740" y="10664"/>
                  </a:lnTo>
                  <a:lnTo>
                    <a:pt x="17438" y="12207"/>
                  </a:lnTo>
                  <a:lnTo>
                    <a:pt x="16834" y="13615"/>
                  </a:lnTo>
                  <a:lnTo>
                    <a:pt x="15962" y="14889"/>
                  </a:lnTo>
                  <a:lnTo>
                    <a:pt x="14889" y="15962"/>
                  </a:lnTo>
                  <a:lnTo>
                    <a:pt x="13648" y="16801"/>
                  </a:lnTo>
                  <a:lnTo>
                    <a:pt x="12207" y="17404"/>
                  </a:lnTo>
                  <a:lnTo>
                    <a:pt x="10664" y="17740"/>
                  </a:lnTo>
                  <a:lnTo>
                    <a:pt x="9054" y="17740"/>
                  </a:lnTo>
                  <a:lnTo>
                    <a:pt x="7512" y="17404"/>
                  </a:lnTo>
                  <a:lnTo>
                    <a:pt x="6103" y="16801"/>
                  </a:lnTo>
                  <a:lnTo>
                    <a:pt x="4829" y="15962"/>
                  </a:lnTo>
                  <a:lnTo>
                    <a:pt x="3756" y="14889"/>
                  </a:lnTo>
                  <a:lnTo>
                    <a:pt x="2918" y="13615"/>
                  </a:lnTo>
                  <a:lnTo>
                    <a:pt x="2314" y="12207"/>
                  </a:lnTo>
                  <a:lnTo>
                    <a:pt x="2012" y="10664"/>
                  </a:lnTo>
                  <a:lnTo>
                    <a:pt x="1979" y="9859"/>
                  </a:lnTo>
                  <a:lnTo>
                    <a:pt x="2012" y="9055"/>
                  </a:lnTo>
                  <a:lnTo>
                    <a:pt x="2314" y="7512"/>
                  </a:lnTo>
                  <a:lnTo>
                    <a:pt x="2918" y="6070"/>
                  </a:lnTo>
                  <a:lnTo>
                    <a:pt x="3756" y="4829"/>
                  </a:lnTo>
                  <a:lnTo>
                    <a:pt x="4829" y="3756"/>
                  </a:lnTo>
                  <a:lnTo>
                    <a:pt x="6103" y="2884"/>
                  </a:lnTo>
                  <a:lnTo>
                    <a:pt x="7512" y="2314"/>
                  </a:lnTo>
                  <a:lnTo>
                    <a:pt x="9054" y="1979"/>
                  </a:lnTo>
                  <a:lnTo>
                    <a:pt x="9859" y="1945"/>
                  </a:lnTo>
                  <a:close/>
                  <a:moveTo>
                    <a:pt x="9859" y="1"/>
                  </a:moveTo>
                  <a:lnTo>
                    <a:pt x="8853" y="34"/>
                  </a:lnTo>
                  <a:lnTo>
                    <a:pt x="6942" y="403"/>
                  </a:lnTo>
                  <a:lnTo>
                    <a:pt x="5165" y="1174"/>
                  </a:lnTo>
                  <a:lnTo>
                    <a:pt x="3588" y="2214"/>
                  </a:lnTo>
                  <a:lnTo>
                    <a:pt x="2247" y="3555"/>
                  </a:lnTo>
                  <a:lnTo>
                    <a:pt x="1174" y="5131"/>
                  </a:lnTo>
                  <a:lnTo>
                    <a:pt x="436" y="6908"/>
                  </a:lnTo>
                  <a:lnTo>
                    <a:pt x="34" y="8853"/>
                  </a:lnTo>
                  <a:lnTo>
                    <a:pt x="0" y="9859"/>
                  </a:lnTo>
                  <a:lnTo>
                    <a:pt x="34" y="10865"/>
                  </a:lnTo>
                  <a:lnTo>
                    <a:pt x="436" y="12777"/>
                  </a:lnTo>
                  <a:lnTo>
                    <a:pt x="1174" y="14554"/>
                  </a:lnTo>
                  <a:lnTo>
                    <a:pt x="2247" y="16130"/>
                  </a:lnTo>
                  <a:lnTo>
                    <a:pt x="3588" y="17471"/>
                  </a:lnTo>
                  <a:lnTo>
                    <a:pt x="5165" y="18544"/>
                  </a:lnTo>
                  <a:lnTo>
                    <a:pt x="6942" y="19282"/>
                  </a:lnTo>
                  <a:lnTo>
                    <a:pt x="8853" y="19685"/>
                  </a:lnTo>
                  <a:lnTo>
                    <a:pt x="9859" y="19718"/>
                  </a:lnTo>
                  <a:lnTo>
                    <a:pt x="10865" y="19685"/>
                  </a:lnTo>
                  <a:lnTo>
                    <a:pt x="12810" y="19282"/>
                  </a:lnTo>
                  <a:lnTo>
                    <a:pt x="14587" y="18544"/>
                  </a:lnTo>
                  <a:lnTo>
                    <a:pt x="16163" y="17471"/>
                  </a:lnTo>
                  <a:lnTo>
                    <a:pt x="17505" y="16130"/>
                  </a:lnTo>
                  <a:lnTo>
                    <a:pt x="18544" y="14554"/>
                  </a:lnTo>
                  <a:lnTo>
                    <a:pt x="19316" y="12777"/>
                  </a:lnTo>
                  <a:lnTo>
                    <a:pt x="19718" y="10865"/>
                  </a:lnTo>
                  <a:lnTo>
                    <a:pt x="19752" y="9859"/>
                  </a:lnTo>
                  <a:lnTo>
                    <a:pt x="19718" y="8853"/>
                  </a:lnTo>
                  <a:lnTo>
                    <a:pt x="19316" y="6908"/>
                  </a:lnTo>
                  <a:lnTo>
                    <a:pt x="18544" y="5131"/>
                  </a:lnTo>
                  <a:lnTo>
                    <a:pt x="17505" y="3555"/>
                  </a:lnTo>
                  <a:lnTo>
                    <a:pt x="16163" y="2214"/>
                  </a:lnTo>
                  <a:lnTo>
                    <a:pt x="14587" y="1174"/>
                  </a:lnTo>
                  <a:lnTo>
                    <a:pt x="12810" y="403"/>
                  </a:lnTo>
                  <a:lnTo>
                    <a:pt x="10865" y="34"/>
                  </a:lnTo>
                  <a:lnTo>
                    <a:pt x="98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5"/>
            <p:cNvSpPr/>
            <p:nvPr/>
          </p:nvSpPr>
          <p:spPr>
            <a:xfrm>
              <a:off x="2777540" y="3030777"/>
              <a:ext cx="450053" cy="450026"/>
            </a:xfrm>
            <a:custGeom>
              <a:avLst/>
              <a:gdLst/>
              <a:ahLst/>
              <a:cxnLst/>
              <a:rect l="l" t="t" r="r" b="b"/>
              <a:pathLst>
                <a:path w="16768" h="16767" fill="none" extrusionOk="0">
                  <a:moveTo>
                    <a:pt x="16767" y="8384"/>
                  </a:moveTo>
                  <a:lnTo>
                    <a:pt x="16767" y="9255"/>
                  </a:lnTo>
                  <a:lnTo>
                    <a:pt x="16432" y="10899"/>
                  </a:lnTo>
                  <a:lnTo>
                    <a:pt x="15795" y="12408"/>
                  </a:lnTo>
                  <a:lnTo>
                    <a:pt x="14889" y="13749"/>
                  </a:lnTo>
                  <a:lnTo>
                    <a:pt x="13749" y="14889"/>
                  </a:lnTo>
                  <a:lnTo>
                    <a:pt x="12408" y="15794"/>
                  </a:lnTo>
                  <a:lnTo>
                    <a:pt x="10899" y="16432"/>
                  </a:lnTo>
                  <a:lnTo>
                    <a:pt x="9256" y="16767"/>
                  </a:lnTo>
                  <a:lnTo>
                    <a:pt x="8384" y="16767"/>
                  </a:lnTo>
                  <a:lnTo>
                    <a:pt x="7512" y="16767"/>
                  </a:lnTo>
                  <a:lnTo>
                    <a:pt x="5902" y="16432"/>
                  </a:lnTo>
                  <a:lnTo>
                    <a:pt x="4393" y="15794"/>
                  </a:lnTo>
                  <a:lnTo>
                    <a:pt x="3052" y="14889"/>
                  </a:lnTo>
                  <a:lnTo>
                    <a:pt x="1912" y="13749"/>
                  </a:lnTo>
                  <a:lnTo>
                    <a:pt x="1006" y="12408"/>
                  </a:lnTo>
                  <a:lnTo>
                    <a:pt x="369" y="10899"/>
                  </a:lnTo>
                  <a:lnTo>
                    <a:pt x="34" y="9255"/>
                  </a:lnTo>
                  <a:lnTo>
                    <a:pt x="0" y="8384"/>
                  </a:lnTo>
                  <a:lnTo>
                    <a:pt x="34" y="7545"/>
                  </a:lnTo>
                  <a:lnTo>
                    <a:pt x="369" y="5902"/>
                  </a:lnTo>
                  <a:lnTo>
                    <a:pt x="1006" y="4393"/>
                  </a:lnTo>
                  <a:lnTo>
                    <a:pt x="1912" y="3052"/>
                  </a:lnTo>
                  <a:lnTo>
                    <a:pt x="3052" y="1912"/>
                  </a:lnTo>
                  <a:lnTo>
                    <a:pt x="4393" y="1006"/>
                  </a:lnTo>
                  <a:lnTo>
                    <a:pt x="5902" y="369"/>
                  </a:lnTo>
                  <a:lnTo>
                    <a:pt x="7512" y="34"/>
                  </a:lnTo>
                  <a:lnTo>
                    <a:pt x="8384" y="0"/>
                  </a:lnTo>
                  <a:lnTo>
                    <a:pt x="9256" y="34"/>
                  </a:lnTo>
                  <a:lnTo>
                    <a:pt x="10899" y="369"/>
                  </a:lnTo>
                  <a:lnTo>
                    <a:pt x="12408" y="1006"/>
                  </a:lnTo>
                  <a:lnTo>
                    <a:pt x="13749" y="1912"/>
                  </a:lnTo>
                  <a:lnTo>
                    <a:pt x="14889" y="3052"/>
                  </a:lnTo>
                  <a:lnTo>
                    <a:pt x="15795" y="4393"/>
                  </a:lnTo>
                  <a:lnTo>
                    <a:pt x="16432" y="5902"/>
                  </a:lnTo>
                  <a:lnTo>
                    <a:pt x="16767" y="7545"/>
                  </a:lnTo>
                  <a:lnTo>
                    <a:pt x="16767" y="8384"/>
                  </a:lnTo>
                  <a:close/>
                </a:path>
              </a:pathLst>
            </a:custGeom>
            <a:noFill/>
            <a:ln w="62875" cap="flat" cmpd="sng">
              <a:solidFill>
                <a:schemeClr val="accent5"/>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5"/>
            <p:cNvSpPr/>
            <p:nvPr/>
          </p:nvSpPr>
          <p:spPr>
            <a:xfrm>
              <a:off x="3002544" y="3132475"/>
              <a:ext cx="76548" cy="199824"/>
            </a:xfrm>
            <a:custGeom>
              <a:avLst/>
              <a:gdLst/>
              <a:ahLst/>
              <a:cxnLst/>
              <a:rect l="l" t="t" r="r" b="b"/>
              <a:pathLst>
                <a:path w="2852" h="7445" fill="none" extrusionOk="0">
                  <a:moveTo>
                    <a:pt x="1" y="1"/>
                  </a:moveTo>
                  <a:lnTo>
                    <a:pt x="1" y="4595"/>
                  </a:lnTo>
                  <a:lnTo>
                    <a:pt x="2851" y="7445"/>
                  </a:lnTo>
                </a:path>
              </a:pathLst>
            </a:custGeom>
            <a:noFill/>
            <a:ln w="20950" cap="rnd" cmpd="sng">
              <a:solidFill>
                <a:schemeClr val="accent1"/>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5"/>
            <p:cNvSpPr/>
            <p:nvPr/>
          </p:nvSpPr>
          <p:spPr>
            <a:xfrm>
              <a:off x="1828887" y="3716603"/>
              <a:ext cx="222343" cy="279941"/>
            </a:xfrm>
            <a:custGeom>
              <a:avLst/>
              <a:gdLst/>
              <a:ahLst/>
              <a:cxnLst/>
              <a:rect l="l" t="t" r="r" b="b"/>
              <a:pathLst>
                <a:path w="8284" h="10430" extrusionOk="0">
                  <a:moveTo>
                    <a:pt x="3488" y="1"/>
                  </a:moveTo>
                  <a:lnTo>
                    <a:pt x="2314" y="370"/>
                  </a:lnTo>
                  <a:lnTo>
                    <a:pt x="1342" y="1007"/>
                  </a:lnTo>
                  <a:lnTo>
                    <a:pt x="604" y="1912"/>
                  </a:lnTo>
                  <a:lnTo>
                    <a:pt x="134" y="2952"/>
                  </a:lnTo>
                  <a:lnTo>
                    <a:pt x="0" y="4058"/>
                  </a:lnTo>
                  <a:lnTo>
                    <a:pt x="168" y="5232"/>
                  </a:lnTo>
                  <a:lnTo>
                    <a:pt x="704" y="6338"/>
                  </a:lnTo>
                  <a:lnTo>
                    <a:pt x="1140" y="6841"/>
                  </a:lnTo>
                  <a:lnTo>
                    <a:pt x="1878" y="7680"/>
                  </a:lnTo>
                  <a:lnTo>
                    <a:pt x="2616" y="9021"/>
                  </a:lnTo>
                  <a:lnTo>
                    <a:pt x="2716" y="10295"/>
                  </a:lnTo>
                  <a:lnTo>
                    <a:pt x="2616" y="10430"/>
                  </a:lnTo>
                  <a:lnTo>
                    <a:pt x="5634" y="10430"/>
                  </a:lnTo>
                  <a:lnTo>
                    <a:pt x="5533" y="10295"/>
                  </a:lnTo>
                  <a:lnTo>
                    <a:pt x="5634" y="9021"/>
                  </a:lnTo>
                  <a:lnTo>
                    <a:pt x="6372" y="7680"/>
                  </a:lnTo>
                  <a:lnTo>
                    <a:pt x="7109" y="6841"/>
                  </a:lnTo>
                  <a:lnTo>
                    <a:pt x="7545" y="6338"/>
                  </a:lnTo>
                  <a:lnTo>
                    <a:pt x="8082" y="5232"/>
                  </a:lnTo>
                  <a:lnTo>
                    <a:pt x="8283" y="4058"/>
                  </a:lnTo>
                  <a:lnTo>
                    <a:pt x="8115" y="2952"/>
                  </a:lnTo>
                  <a:lnTo>
                    <a:pt x="7646" y="1912"/>
                  </a:lnTo>
                  <a:lnTo>
                    <a:pt x="6908" y="1007"/>
                  </a:lnTo>
                  <a:lnTo>
                    <a:pt x="5936" y="370"/>
                  </a:lnTo>
                  <a:lnTo>
                    <a:pt x="47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5"/>
            <p:cNvSpPr/>
            <p:nvPr/>
          </p:nvSpPr>
          <p:spPr>
            <a:xfrm>
              <a:off x="1879294" y="3986617"/>
              <a:ext cx="127812" cy="22546"/>
            </a:xfrm>
            <a:custGeom>
              <a:avLst/>
              <a:gdLst/>
              <a:ahLst/>
              <a:cxnLst/>
              <a:rect l="l" t="t" r="r" b="b"/>
              <a:pathLst>
                <a:path w="4762" h="840" extrusionOk="0">
                  <a:moveTo>
                    <a:pt x="403" y="1"/>
                  </a:moveTo>
                  <a:lnTo>
                    <a:pt x="268" y="34"/>
                  </a:lnTo>
                  <a:lnTo>
                    <a:pt x="34" y="269"/>
                  </a:lnTo>
                  <a:lnTo>
                    <a:pt x="0" y="403"/>
                  </a:lnTo>
                  <a:lnTo>
                    <a:pt x="34" y="571"/>
                  </a:lnTo>
                  <a:lnTo>
                    <a:pt x="268" y="805"/>
                  </a:lnTo>
                  <a:lnTo>
                    <a:pt x="403" y="839"/>
                  </a:lnTo>
                  <a:lnTo>
                    <a:pt x="4360" y="839"/>
                  </a:lnTo>
                  <a:lnTo>
                    <a:pt x="4494" y="805"/>
                  </a:lnTo>
                  <a:lnTo>
                    <a:pt x="4728" y="571"/>
                  </a:lnTo>
                  <a:lnTo>
                    <a:pt x="4762" y="403"/>
                  </a:lnTo>
                  <a:lnTo>
                    <a:pt x="4728" y="269"/>
                  </a:lnTo>
                  <a:lnTo>
                    <a:pt x="4494" y="34"/>
                  </a:lnTo>
                  <a:lnTo>
                    <a:pt x="43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5"/>
            <p:cNvSpPr/>
            <p:nvPr/>
          </p:nvSpPr>
          <p:spPr>
            <a:xfrm>
              <a:off x="1879294" y="4009136"/>
              <a:ext cx="127812" cy="21606"/>
            </a:xfrm>
            <a:custGeom>
              <a:avLst/>
              <a:gdLst/>
              <a:ahLst/>
              <a:cxnLst/>
              <a:rect l="l" t="t" r="r" b="b"/>
              <a:pathLst>
                <a:path w="4762" h="805" extrusionOk="0">
                  <a:moveTo>
                    <a:pt x="268" y="0"/>
                  </a:moveTo>
                  <a:lnTo>
                    <a:pt x="34" y="235"/>
                  </a:lnTo>
                  <a:lnTo>
                    <a:pt x="0" y="402"/>
                  </a:lnTo>
                  <a:lnTo>
                    <a:pt x="34" y="570"/>
                  </a:lnTo>
                  <a:lnTo>
                    <a:pt x="268" y="771"/>
                  </a:lnTo>
                  <a:lnTo>
                    <a:pt x="403" y="805"/>
                  </a:lnTo>
                  <a:lnTo>
                    <a:pt x="4360" y="805"/>
                  </a:lnTo>
                  <a:lnTo>
                    <a:pt x="4494" y="771"/>
                  </a:lnTo>
                  <a:lnTo>
                    <a:pt x="4728" y="570"/>
                  </a:lnTo>
                  <a:lnTo>
                    <a:pt x="4762" y="402"/>
                  </a:lnTo>
                  <a:lnTo>
                    <a:pt x="4728" y="235"/>
                  </a:lnTo>
                  <a:lnTo>
                    <a:pt x="44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5"/>
            <p:cNvSpPr/>
            <p:nvPr/>
          </p:nvSpPr>
          <p:spPr>
            <a:xfrm>
              <a:off x="1879294" y="4030716"/>
              <a:ext cx="127812" cy="21633"/>
            </a:xfrm>
            <a:custGeom>
              <a:avLst/>
              <a:gdLst/>
              <a:ahLst/>
              <a:cxnLst/>
              <a:rect l="l" t="t" r="r" b="b"/>
              <a:pathLst>
                <a:path w="4762" h="806" extrusionOk="0">
                  <a:moveTo>
                    <a:pt x="268" y="1"/>
                  </a:moveTo>
                  <a:lnTo>
                    <a:pt x="34" y="236"/>
                  </a:lnTo>
                  <a:lnTo>
                    <a:pt x="0" y="403"/>
                  </a:lnTo>
                  <a:lnTo>
                    <a:pt x="34" y="571"/>
                  </a:lnTo>
                  <a:lnTo>
                    <a:pt x="268" y="772"/>
                  </a:lnTo>
                  <a:lnTo>
                    <a:pt x="403" y="806"/>
                  </a:lnTo>
                  <a:lnTo>
                    <a:pt x="4360" y="806"/>
                  </a:lnTo>
                  <a:lnTo>
                    <a:pt x="4494" y="772"/>
                  </a:lnTo>
                  <a:lnTo>
                    <a:pt x="4728" y="571"/>
                  </a:lnTo>
                  <a:lnTo>
                    <a:pt x="4762" y="403"/>
                  </a:lnTo>
                  <a:lnTo>
                    <a:pt x="4728" y="236"/>
                  </a:lnTo>
                  <a:lnTo>
                    <a:pt x="44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5"/>
            <p:cNvSpPr/>
            <p:nvPr/>
          </p:nvSpPr>
          <p:spPr>
            <a:xfrm>
              <a:off x="1900873" y="3823723"/>
              <a:ext cx="78346" cy="45011"/>
            </a:xfrm>
            <a:custGeom>
              <a:avLst/>
              <a:gdLst/>
              <a:ahLst/>
              <a:cxnLst/>
              <a:rect l="l" t="t" r="r" b="b"/>
              <a:pathLst>
                <a:path w="2919" h="1677" fill="none" extrusionOk="0">
                  <a:moveTo>
                    <a:pt x="1" y="0"/>
                  </a:moveTo>
                  <a:lnTo>
                    <a:pt x="2918" y="0"/>
                  </a:lnTo>
                  <a:lnTo>
                    <a:pt x="1476" y="1677"/>
                  </a:lnTo>
                  <a:lnTo>
                    <a:pt x="1" y="0"/>
                  </a:lnTo>
                  <a:close/>
                </a:path>
              </a:pathLst>
            </a:custGeom>
            <a:noFill/>
            <a:ln w="10900" cap="flat" cmpd="sng">
              <a:solidFill>
                <a:schemeClr val="accent1"/>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p:nvPr/>
          </p:nvSpPr>
          <p:spPr>
            <a:xfrm>
              <a:off x="3210478" y="1869715"/>
              <a:ext cx="165630" cy="318644"/>
            </a:xfrm>
            <a:custGeom>
              <a:avLst/>
              <a:gdLst/>
              <a:ahLst/>
              <a:cxnLst/>
              <a:rect l="l" t="t" r="r" b="b"/>
              <a:pathLst>
                <a:path w="6171" h="11872" extrusionOk="0">
                  <a:moveTo>
                    <a:pt x="2716" y="2381"/>
                  </a:moveTo>
                  <a:lnTo>
                    <a:pt x="2716" y="5030"/>
                  </a:lnTo>
                  <a:lnTo>
                    <a:pt x="2314" y="4930"/>
                  </a:lnTo>
                  <a:lnTo>
                    <a:pt x="1744" y="4728"/>
                  </a:lnTo>
                  <a:lnTo>
                    <a:pt x="1543" y="4561"/>
                  </a:lnTo>
                  <a:lnTo>
                    <a:pt x="1375" y="4393"/>
                  </a:lnTo>
                  <a:lnTo>
                    <a:pt x="1207" y="3991"/>
                  </a:lnTo>
                  <a:lnTo>
                    <a:pt x="1174" y="3722"/>
                  </a:lnTo>
                  <a:lnTo>
                    <a:pt x="1207" y="3454"/>
                  </a:lnTo>
                  <a:lnTo>
                    <a:pt x="1375" y="2985"/>
                  </a:lnTo>
                  <a:lnTo>
                    <a:pt x="1576" y="2817"/>
                  </a:lnTo>
                  <a:lnTo>
                    <a:pt x="1777" y="2649"/>
                  </a:lnTo>
                  <a:lnTo>
                    <a:pt x="2347" y="2448"/>
                  </a:lnTo>
                  <a:lnTo>
                    <a:pt x="2716" y="2381"/>
                  </a:lnTo>
                  <a:close/>
                  <a:moveTo>
                    <a:pt x="3353" y="6237"/>
                  </a:moveTo>
                  <a:lnTo>
                    <a:pt x="3756" y="6338"/>
                  </a:lnTo>
                  <a:lnTo>
                    <a:pt x="4359" y="6573"/>
                  </a:lnTo>
                  <a:lnTo>
                    <a:pt x="4594" y="6740"/>
                  </a:lnTo>
                  <a:lnTo>
                    <a:pt x="4762" y="6908"/>
                  </a:lnTo>
                  <a:lnTo>
                    <a:pt x="4963" y="7344"/>
                  </a:lnTo>
                  <a:lnTo>
                    <a:pt x="4963" y="7612"/>
                  </a:lnTo>
                  <a:lnTo>
                    <a:pt x="4963" y="7914"/>
                  </a:lnTo>
                  <a:lnTo>
                    <a:pt x="4762" y="8350"/>
                  </a:lnTo>
                  <a:lnTo>
                    <a:pt x="4561" y="8551"/>
                  </a:lnTo>
                  <a:lnTo>
                    <a:pt x="4326" y="8719"/>
                  </a:lnTo>
                  <a:lnTo>
                    <a:pt x="3722" y="8954"/>
                  </a:lnTo>
                  <a:lnTo>
                    <a:pt x="3353" y="9021"/>
                  </a:lnTo>
                  <a:lnTo>
                    <a:pt x="3353" y="6237"/>
                  </a:lnTo>
                  <a:close/>
                  <a:moveTo>
                    <a:pt x="2716" y="0"/>
                  </a:moveTo>
                  <a:lnTo>
                    <a:pt x="2716" y="1476"/>
                  </a:lnTo>
                  <a:lnTo>
                    <a:pt x="2079" y="1543"/>
                  </a:lnTo>
                  <a:lnTo>
                    <a:pt x="1073" y="1912"/>
                  </a:lnTo>
                  <a:lnTo>
                    <a:pt x="704" y="2180"/>
                  </a:lnTo>
                  <a:lnTo>
                    <a:pt x="369" y="2515"/>
                  </a:lnTo>
                  <a:lnTo>
                    <a:pt x="34" y="3320"/>
                  </a:lnTo>
                  <a:lnTo>
                    <a:pt x="0" y="3823"/>
                  </a:lnTo>
                  <a:lnTo>
                    <a:pt x="34" y="4292"/>
                  </a:lnTo>
                  <a:lnTo>
                    <a:pt x="335" y="5030"/>
                  </a:lnTo>
                  <a:lnTo>
                    <a:pt x="637" y="5332"/>
                  </a:lnTo>
                  <a:lnTo>
                    <a:pt x="1006" y="5600"/>
                  </a:lnTo>
                  <a:lnTo>
                    <a:pt x="2012" y="5969"/>
                  </a:lnTo>
                  <a:lnTo>
                    <a:pt x="2716" y="6103"/>
                  </a:lnTo>
                  <a:lnTo>
                    <a:pt x="2716" y="9021"/>
                  </a:lnTo>
                  <a:lnTo>
                    <a:pt x="2012" y="8987"/>
                  </a:lnTo>
                  <a:lnTo>
                    <a:pt x="1308" y="8819"/>
                  </a:lnTo>
                  <a:lnTo>
                    <a:pt x="671" y="8585"/>
                  </a:lnTo>
                  <a:lnTo>
                    <a:pt x="0" y="8216"/>
                  </a:lnTo>
                  <a:lnTo>
                    <a:pt x="0" y="9356"/>
                  </a:lnTo>
                  <a:lnTo>
                    <a:pt x="671" y="9624"/>
                  </a:lnTo>
                  <a:lnTo>
                    <a:pt x="1341" y="9792"/>
                  </a:lnTo>
                  <a:lnTo>
                    <a:pt x="2012" y="9893"/>
                  </a:lnTo>
                  <a:lnTo>
                    <a:pt x="2683" y="9926"/>
                  </a:lnTo>
                  <a:lnTo>
                    <a:pt x="2716" y="11871"/>
                  </a:lnTo>
                  <a:lnTo>
                    <a:pt x="3353" y="11871"/>
                  </a:lnTo>
                  <a:lnTo>
                    <a:pt x="3353" y="9926"/>
                  </a:lnTo>
                  <a:lnTo>
                    <a:pt x="3990" y="9859"/>
                  </a:lnTo>
                  <a:lnTo>
                    <a:pt x="5030" y="9490"/>
                  </a:lnTo>
                  <a:lnTo>
                    <a:pt x="5432" y="9222"/>
                  </a:lnTo>
                  <a:lnTo>
                    <a:pt x="5768" y="8887"/>
                  </a:lnTo>
                  <a:lnTo>
                    <a:pt x="6137" y="8015"/>
                  </a:lnTo>
                  <a:lnTo>
                    <a:pt x="6170" y="7512"/>
                  </a:lnTo>
                  <a:lnTo>
                    <a:pt x="6137" y="7009"/>
                  </a:lnTo>
                  <a:lnTo>
                    <a:pt x="5801" y="6237"/>
                  </a:lnTo>
                  <a:lnTo>
                    <a:pt x="5466" y="5936"/>
                  </a:lnTo>
                  <a:lnTo>
                    <a:pt x="5097" y="5667"/>
                  </a:lnTo>
                  <a:lnTo>
                    <a:pt x="4024" y="5265"/>
                  </a:lnTo>
                  <a:lnTo>
                    <a:pt x="3353" y="5131"/>
                  </a:lnTo>
                  <a:lnTo>
                    <a:pt x="3353" y="2415"/>
                  </a:lnTo>
                  <a:lnTo>
                    <a:pt x="3923" y="2448"/>
                  </a:lnTo>
                  <a:lnTo>
                    <a:pt x="4493" y="2582"/>
                  </a:lnTo>
                  <a:lnTo>
                    <a:pt x="5030" y="2750"/>
                  </a:lnTo>
                  <a:lnTo>
                    <a:pt x="5567" y="2985"/>
                  </a:lnTo>
                  <a:lnTo>
                    <a:pt x="5567" y="1878"/>
                  </a:lnTo>
                  <a:lnTo>
                    <a:pt x="5030" y="1710"/>
                  </a:lnTo>
                  <a:lnTo>
                    <a:pt x="4493" y="1610"/>
                  </a:lnTo>
                  <a:lnTo>
                    <a:pt x="3923" y="1509"/>
                  </a:lnTo>
                  <a:lnTo>
                    <a:pt x="3353" y="1476"/>
                  </a:lnTo>
                  <a:lnTo>
                    <a:pt x="3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5"/>
            <p:cNvSpPr/>
            <p:nvPr/>
          </p:nvSpPr>
          <p:spPr>
            <a:xfrm>
              <a:off x="1011619" y="3275588"/>
              <a:ext cx="32450" cy="110715"/>
            </a:xfrm>
            <a:custGeom>
              <a:avLst/>
              <a:gdLst/>
              <a:ahLst/>
              <a:cxnLst/>
              <a:rect l="l" t="t" r="r" b="b"/>
              <a:pathLst>
                <a:path w="1209" h="4125" extrusionOk="0">
                  <a:moveTo>
                    <a:pt x="1" y="0"/>
                  </a:moveTo>
                  <a:lnTo>
                    <a:pt x="1" y="4125"/>
                  </a:lnTo>
                  <a:lnTo>
                    <a:pt x="1208" y="4125"/>
                  </a:lnTo>
                  <a:lnTo>
                    <a:pt x="12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5"/>
            <p:cNvSpPr/>
            <p:nvPr/>
          </p:nvSpPr>
          <p:spPr>
            <a:xfrm>
              <a:off x="1071929" y="3323284"/>
              <a:ext cx="32423" cy="63020"/>
            </a:xfrm>
            <a:custGeom>
              <a:avLst/>
              <a:gdLst/>
              <a:ahLst/>
              <a:cxnLst/>
              <a:rect l="l" t="t" r="r" b="b"/>
              <a:pathLst>
                <a:path w="1208" h="2348" extrusionOk="0">
                  <a:moveTo>
                    <a:pt x="1" y="1"/>
                  </a:moveTo>
                  <a:lnTo>
                    <a:pt x="1" y="2348"/>
                  </a:lnTo>
                  <a:lnTo>
                    <a:pt x="1208" y="2348"/>
                  </a:lnTo>
                  <a:lnTo>
                    <a:pt x="1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5"/>
            <p:cNvSpPr/>
            <p:nvPr/>
          </p:nvSpPr>
          <p:spPr>
            <a:xfrm>
              <a:off x="1132240" y="3204488"/>
              <a:ext cx="32423" cy="181814"/>
            </a:xfrm>
            <a:custGeom>
              <a:avLst/>
              <a:gdLst/>
              <a:ahLst/>
              <a:cxnLst/>
              <a:rect l="l" t="t" r="r" b="b"/>
              <a:pathLst>
                <a:path w="1208" h="6774" extrusionOk="0">
                  <a:moveTo>
                    <a:pt x="0" y="0"/>
                  </a:moveTo>
                  <a:lnTo>
                    <a:pt x="0" y="6774"/>
                  </a:lnTo>
                  <a:lnTo>
                    <a:pt x="1208" y="6774"/>
                  </a:lnTo>
                  <a:lnTo>
                    <a:pt x="1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5"/>
            <p:cNvSpPr/>
            <p:nvPr/>
          </p:nvSpPr>
          <p:spPr>
            <a:xfrm>
              <a:off x="2495875" y="2551864"/>
              <a:ext cx="344733" cy="122417"/>
            </a:xfrm>
            <a:custGeom>
              <a:avLst/>
              <a:gdLst/>
              <a:ahLst/>
              <a:cxnLst/>
              <a:rect l="l" t="t" r="r" b="b"/>
              <a:pathLst>
                <a:path w="12844" h="4561" extrusionOk="0">
                  <a:moveTo>
                    <a:pt x="4092" y="0"/>
                  </a:moveTo>
                  <a:lnTo>
                    <a:pt x="3689" y="302"/>
                  </a:lnTo>
                  <a:lnTo>
                    <a:pt x="3455" y="503"/>
                  </a:lnTo>
                  <a:lnTo>
                    <a:pt x="2784" y="772"/>
                  </a:lnTo>
                  <a:lnTo>
                    <a:pt x="2013" y="839"/>
                  </a:lnTo>
                  <a:lnTo>
                    <a:pt x="1141" y="705"/>
                  </a:lnTo>
                  <a:lnTo>
                    <a:pt x="671" y="570"/>
                  </a:lnTo>
                  <a:lnTo>
                    <a:pt x="604" y="570"/>
                  </a:lnTo>
                  <a:lnTo>
                    <a:pt x="202" y="772"/>
                  </a:lnTo>
                  <a:lnTo>
                    <a:pt x="1" y="1107"/>
                  </a:lnTo>
                  <a:lnTo>
                    <a:pt x="1" y="1342"/>
                  </a:lnTo>
                  <a:lnTo>
                    <a:pt x="101" y="2717"/>
                  </a:lnTo>
                  <a:lnTo>
                    <a:pt x="303" y="4259"/>
                  </a:lnTo>
                  <a:lnTo>
                    <a:pt x="336" y="4527"/>
                  </a:lnTo>
                  <a:lnTo>
                    <a:pt x="336" y="4561"/>
                  </a:lnTo>
                  <a:lnTo>
                    <a:pt x="3052" y="4561"/>
                  </a:lnTo>
                  <a:lnTo>
                    <a:pt x="6875" y="4494"/>
                  </a:lnTo>
                  <a:lnTo>
                    <a:pt x="7747" y="4460"/>
                  </a:lnTo>
                  <a:lnTo>
                    <a:pt x="9491" y="4226"/>
                  </a:lnTo>
                  <a:lnTo>
                    <a:pt x="10228" y="3924"/>
                  </a:lnTo>
                  <a:lnTo>
                    <a:pt x="11972" y="2985"/>
                  </a:lnTo>
                  <a:lnTo>
                    <a:pt x="12844" y="2482"/>
                  </a:lnTo>
                  <a:lnTo>
                    <a:pt x="12743" y="2281"/>
                  </a:lnTo>
                  <a:lnTo>
                    <a:pt x="11939" y="1476"/>
                  </a:lnTo>
                  <a:lnTo>
                    <a:pt x="10966" y="1275"/>
                  </a:lnTo>
                  <a:lnTo>
                    <a:pt x="10295" y="1409"/>
                  </a:lnTo>
                  <a:lnTo>
                    <a:pt x="8250" y="1979"/>
                  </a:lnTo>
                  <a:lnTo>
                    <a:pt x="8082" y="2012"/>
                  </a:lnTo>
                  <a:lnTo>
                    <a:pt x="4494" y="134"/>
                  </a:lnTo>
                  <a:lnTo>
                    <a:pt x="4461" y="101"/>
                  </a:lnTo>
                  <a:lnTo>
                    <a:pt x="4092" y="0"/>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5"/>
            <p:cNvSpPr/>
            <p:nvPr/>
          </p:nvSpPr>
          <p:spPr>
            <a:xfrm>
              <a:off x="2503981" y="2612174"/>
              <a:ext cx="343847" cy="88223"/>
            </a:xfrm>
            <a:custGeom>
              <a:avLst/>
              <a:gdLst/>
              <a:ahLst/>
              <a:cxnLst/>
              <a:rect l="l" t="t" r="r" b="b"/>
              <a:pathLst>
                <a:path w="12811" h="3287" extrusionOk="0">
                  <a:moveTo>
                    <a:pt x="12576" y="0"/>
                  </a:moveTo>
                  <a:lnTo>
                    <a:pt x="12441" y="34"/>
                  </a:lnTo>
                  <a:lnTo>
                    <a:pt x="12140" y="235"/>
                  </a:lnTo>
                  <a:lnTo>
                    <a:pt x="10362" y="1107"/>
                  </a:lnTo>
                  <a:lnTo>
                    <a:pt x="8987" y="1643"/>
                  </a:lnTo>
                  <a:lnTo>
                    <a:pt x="8384" y="1777"/>
                  </a:lnTo>
                  <a:lnTo>
                    <a:pt x="6540" y="1979"/>
                  </a:lnTo>
                  <a:lnTo>
                    <a:pt x="839" y="2113"/>
                  </a:lnTo>
                  <a:lnTo>
                    <a:pt x="1" y="2113"/>
                  </a:lnTo>
                  <a:lnTo>
                    <a:pt x="101" y="3286"/>
                  </a:lnTo>
                  <a:lnTo>
                    <a:pt x="4293" y="3219"/>
                  </a:lnTo>
                  <a:lnTo>
                    <a:pt x="4393" y="2414"/>
                  </a:lnTo>
                  <a:lnTo>
                    <a:pt x="4796" y="2414"/>
                  </a:lnTo>
                  <a:lnTo>
                    <a:pt x="7847" y="2280"/>
                  </a:lnTo>
                  <a:lnTo>
                    <a:pt x="9155" y="2046"/>
                  </a:lnTo>
                  <a:lnTo>
                    <a:pt x="10329" y="1677"/>
                  </a:lnTo>
                  <a:lnTo>
                    <a:pt x="12475" y="537"/>
                  </a:lnTo>
                  <a:lnTo>
                    <a:pt x="12777" y="369"/>
                  </a:lnTo>
                  <a:lnTo>
                    <a:pt x="12810" y="268"/>
                  </a:lnTo>
                  <a:lnTo>
                    <a:pt x="12777" y="34"/>
                  </a:lnTo>
                  <a:lnTo>
                    <a:pt x="12576" y="0"/>
                  </a:lnTo>
                  <a:close/>
                </a:path>
              </a:pathLst>
            </a:custGeom>
            <a:solidFill>
              <a:srgbClr val="181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5"/>
            <p:cNvSpPr/>
            <p:nvPr/>
          </p:nvSpPr>
          <p:spPr>
            <a:xfrm>
              <a:off x="1857687" y="3084780"/>
              <a:ext cx="90934" cy="107118"/>
            </a:xfrm>
            <a:custGeom>
              <a:avLst/>
              <a:gdLst/>
              <a:ahLst/>
              <a:cxnLst/>
              <a:rect l="l" t="t" r="r" b="b"/>
              <a:pathLst>
                <a:path w="3388" h="3991" extrusionOk="0">
                  <a:moveTo>
                    <a:pt x="67" y="0"/>
                  </a:moveTo>
                  <a:lnTo>
                    <a:pt x="0" y="1308"/>
                  </a:lnTo>
                  <a:lnTo>
                    <a:pt x="101" y="2750"/>
                  </a:lnTo>
                  <a:lnTo>
                    <a:pt x="503" y="3018"/>
                  </a:lnTo>
                  <a:lnTo>
                    <a:pt x="2046" y="3823"/>
                  </a:lnTo>
                  <a:lnTo>
                    <a:pt x="2817" y="3991"/>
                  </a:lnTo>
                  <a:lnTo>
                    <a:pt x="3253" y="3924"/>
                  </a:lnTo>
                  <a:lnTo>
                    <a:pt x="3387" y="3790"/>
                  </a:lnTo>
                  <a:lnTo>
                    <a:pt x="3354" y="101"/>
                  </a:lnTo>
                  <a:lnTo>
                    <a:pt x="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5"/>
            <p:cNvSpPr/>
            <p:nvPr/>
          </p:nvSpPr>
          <p:spPr>
            <a:xfrm>
              <a:off x="1827974" y="3158564"/>
              <a:ext cx="340251" cy="146734"/>
            </a:xfrm>
            <a:custGeom>
              <a:avLst/>
              <a:gdLst/>
              <a:ahLst/>
              <a:cxnLst/>
              <a:rect l="l" t="t" r="r" b="b"/>
              <a:pathLst>
                <a:path w="12677" h="5467" extrusionOk="0">
                  <a:moveTo>
                    <a:pt x="1107" y="1"/>
                  </a:moveTo>
                  <a:lnTo>
                    <a:pt x="671" y="135"/>
                  </a:lnTo>
                  <a:lnTo>
                    <a:pt x="437" y="403"/>
                  </a:lnTo>
                  <a:lnTo>
                    <a:pt x="370" y="605"/>
                  </a:lnTo>
                  <a:lnTo>
                    <a:pt x="202" y="1979"/>
                  </a:lnTo>
                  <a:lnTo>
                    <a:pt x="34" y="3556"/>
                  </a:lnTo>
                  <a:lnTo>
                    <a:pt x="1" y="3790"/>
                  </a:lnTo>
                  <a:lnTo>
                    <a:pt x="1" y="3857"/>
                  </a:lnTo>
                  <a:lnTo>
                    <a:pt x="2683" y="4427"/>
                  </a:lnTo>
                  <a:lnTo>
                    <a:pt x="6439" y="5165"/>
                  </a:lnTo>
                  <a:lnTo>
                    <a:pt x="7278" y="5299"/>
                  </a:lnTo>
                  <a:lnTo>
                    <a:pt x="9021" y="5467"/>
                  </a:lnTo>
                  <a:lnTo>
                    <a:pt x="9793" y="5333"/>
                  </a:lnTo>
                  <a:lnTo>
                    <a:pt x="11704" y="4763"/>
                  </a:lnTo>
                  <a:lnTo>
                    <a:pt x="12676" y="4461"/>
                  </a:lnTo>
                  <a:lnTo>
                    <a:pt x="12643" y="4260"/>
                  </a:lnTo>
                  <a:lnTo>
                    <a:pt x="12006" y="3321"/>
                  </a:lnTo>
                  <a:lnTo>
                    <a:pt x="11100" y="2885"/>
                  </a:lnTo>
                  <a:lnTo>
                    <a:pt x="10430" y="2885"/>
                  </a:lnTo>
                  <a:lnTo>
                    <a:pt x="8284" y="3019"/>
                  </a:lnTo>
                  <a:lnTo>
                    <a:pt x="8116" y="2985"/>
                  </a:lnTo>
                  <a:lnTo>
                    <a:pt x="4997" y="403"/>
                  </a:lnTo>
                  <a:lnTo>
                    <a:pt x="4997" y="370"/>
                  </a:lnTo>
                  <a:lnTo>
                    <a:pt x="4628" y="202"/>
                  </a:lnTo>
                  <a:lnTo>
                    <a:pt x="4192" y="403"/>
                  </a:lnTo>
                  <a:lnTo>
                    <a:pt x="3924" y="538"/>
                  </a:lnTo>
                  <a:lnTo>
                    <a:pt x="3220" y="672"/>
                  </a:lnTo>
                  <a:lnTo>
                    <a:pt x="2415" y="571"/>
                  </a:lnTo>
                  <a:lnTo>
                    <a:pt x="1610" y="269"/>
                  </a:lnTo>
                  <a:lnTo>
                    <a:pt x="1208" y="1"/>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5"/>
            <p:cNvSpPr/>
            <p:nvPr/>
          </p:nvSpPr>
          <p:spPr>
            <a:xfrm>
              <a:off x="1824378" y="3255780"/>
              <a:ext cx="351040" cy="54029"/>
            </a:xfrm>
            <a:custGeom>
              <a:avLst/>
              <a:gdLst/>
              <a:ahLst/>
              <a:cxnLst/>
              <a:rect l="l" t="t" r="r" b="b"/>
              <a:pathLst>
                <a:path w="13079" h="2013" extrusionOk="0">
                  <a:moveTo>
                    <a:pt x="168" y="1"/>
                  </a:moveTo>
                  <a:lnTo>
                    <a:pt x="1" y="1174"/>
                  </a:lnTo>
                  <a:lnTo>
                    <a:pt x="4125" y="2013"/>
                  </a:lnTo>
                  <a:lnTo>
                    <a:pt x="4393" y="1241"/>
                  </a:lnTo>
                  <a:lnTo>
                    <a:pt x="4796" y="1342"/>
                  </a:lnTo>
                  <a:lnTo>
                    <a:pt x="7780" y="1845"/>
                  </a:lnTo>
                  <a:lnTo>
                    <a:pt x="9122" y="1912"/>
                  </a:lnTo>
                  <a:lnTo>
                    <a:pt x="10329" y="1778"/>
                  </a:lnTo>
                  <a:lnTo>
                    <a:pt x="12710" y="1141"/>
                  </a:lnTo>
                  <a:lnTo>
                    <a:pt x="13012" y="1040"/>
                  </a:lnTo>
                  <a:lnTo>
                    <a:pt x="13079" y="940"/>
                  </a:lnTo>
                  <a:lnTo>
                    <a:pt x="13079" y="738"/>
                  </a:lnTo>
                  <a:lnTo>
                    <a:pt x="12911" y="604"/>
                  </a:lnTo>
                  <a:lnTo>
                    <a:pt x="12743" y="638"/>
                  </a:lnTo>
                  <a:lnTo>
                    <a:pt x="12408" y="738"/>
                  </a:lnTo>
                  <a:lnTo>
                    <a:pt x="10497" y="1241"/>
                  </a:lnTo>
                  <a:lnTo>
                    <a:pt x="9055" y="1476"/>
                  </a:lnTo>
                  <a:lnTo>
                    <a:pt x="8418" y="1476"/>
                  </a:lnTo>
                  <a:lnTo>
                    <a:pt x="6573" y="1275"/>
                  </a:lnTo>
                  <a:lnTo>
                    <a:pt x="1007" y="202"/>
                  </a:lnTo>
                  <a:lnTo>
                    <a:pt x="168" y="1"/>
                  </a:lnTo>
                  <a:close/>
                </a:path>
              </a:pathLst>
            </a:custGeom>
            <a:solidFill>
              <a:srgbClr val="181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5"/>
            <p:cNvSpPr/>
            <p:nvPr/>
          </p:nvSpPr>
          <p:spPr>
            <a:xfrm>
              <a:off x="1780279" y="1856214"/>
              <a:ext cx="243949" cy="1252864"/>
            </a:xfrm>
            <a:custGeom>
              <a:avLst/>
              <a:gdLst/>
              <a:ahLst/>
              <a:cxnLst/>
              <a:rect l="l" t="t" r="r" b="b"/>
              <a:pathLst>
                <a:path w="9089" h="46679" extrusionOk="0">
                  <a:moveTo>
                    <a:pt x="7277" y="0"/>
                  </a:moveTo>
                  <a:lnTo>
                    <a:pt x="6104" y="503"/>
                  </a:lnTo>
                  <a:lnTo>
                    <a:pt x="4695" y="1442"/>
                  </a:lnTo>
                  <a:lnTo>
                    <a:pt x="973" y="4628"/>
                  </a:lnTo>
                  <a:lnTo>
                    <a:pt x="0" y="5600"/>
                  </a:lnTo>
                  <a:lnTo>
                    <a:pt x="2113" y="24681"/>
                  </a:lnTo>
                  <a:lnTo>
                    <a:pt x="2314" y="46679"/>
                  </a:lnTo>
                  <a:lnTo>
                    <a:pt x="7143" y="46679"/>
                  </a:lnTo>
                  <a:lnTo>
                    <a:pt x="7311" y="45203"/>
                  </a:lnTo>
                  <a:lnTo>
                    <a:pt x="8250" y="36082"/>
                  </a:lnTo>
                  <a:lnTo>
                    <a:pt x="8820" y="28235"/>
                  </a:lnTo>
                  <a:lnTo>
                    <a:pt x="8987" y="24144"/>
                  </a:lnTo>
                  <a:lnTo>
                    <a:pt x="9088" y="20254"/>
                  </a:lnTo>
                  <a:lnTo>
                    <a:pt x="8920" y="12508"/>
                  </a:lnTo>
                  <a:lnTo>
                    <a:pt x="8384" y="3052"/>
                  </a:lnTo>
                  <a:lnTo>
                    <a:pt x="8149" y="671"/>
                  </a:lnTo>
                  <a:lnTo>
                    <a:pt x="8116" y="436"/>
                  </a:lnTo>
                  <a:lnTo>
                    <a:pt x="7881" y="101"/>
                  </a:lnTo>
                  <a:lnTo>
                    <a:pt x="72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5"/>
            <p:cNvSpPr/>
            <p:nvPr/>
          </p:nvSpPr>
          <p:spPr>
            <a:xfrm>
              <a:off x="1869389" y="1216259"/>
              <a:ext cx="119733" cy="114338"/>
            </a:xfrm>
            <a:custGeom>
              <a:avLst/>
              <a:gdLst/>
              <a:ahLst/>
              <a:cxnLst/>
              <a:rect l="l" t="t" r="r" b="b"/>
              <a:pathLst>
                <a:path w="4461" h="4260" extrusionOk="0">
                  <a:moveTo>
                    <a:pt x="3219" y="1"/>
                  </a:moveTo>
                  <a:lnTo>
                    <a:pt x="0" y="135"/>
                  </a:lnTo>
                  <a:lnTo>
                    <a:pt x="67" y="1208"/>
                  </a:lnTo>
                  <a:lnTo>
                    <a:pt x="134" y="2214"/>
                  </a:lnTo>
                  <a:lnTo>
                    <a:pt x="269" y="3958"/>
                  </a:lnTo>
                  <a:lnTo>
                    <a:pt x="503" y="4126"/>
                  </a:lnTo>
                  <a:lnTo>
                    <a:pt x="1073" y="4260"/>
                  </a:lnTo>
                  <a:lnTo>
                    <a:pt x="2113" y="4159"/>
                  </a:lnTo>
                  <a:lnTo>
                    <a:pt x="4091" y="3388"/>
                  </a:lnTo>
                  <a:lnTo>
                    <a:pt x="4460" y="3153"/>
                  </a:lnTo>
                  <a:lnTo>
                    <a:pt x="3555" y="906"/>
                  </a:lnTo>
                  <a:lnTo>
                    <a:pt x="3354" y="437"/>
                  </a:lnTo>
                  <a:lnTo>
                    <a:pt x="3219"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5"/>
            <p:cNvSpPr/>
            <p:nvPr/>
          </p:nvSpPr>
          <p:spPr>
            <a:xfrm>
              <a:off x="1705582" y="1294579"/>
              <a:ext cx="407726" cy="670544"/>
            </a:xfrm>
            <a:custGeom>
              <a:avLst/>
              <a:gdLst/>
              <a:ahLst/>
              <a:cxnLst/>
              <a:rect l="l" t="t" r="r" b="b"/>
              <a:pathLst>
                <a:path w="15191" h="24983" extrusionOk="0">
                  <a:moveTo>
                    <a:pt x="12206" y="0"/>
                  </a:moveTo>
                  <a:lnTo>
                    <a:pt x="11536" y="34"/>
                  </a:lnTo>
                  <a:lnTo>
                    <a:pt x="10832" y="235"/>
                  </a:lnTo>
                  <a:lnTo>
                    <a:pt x="9926" y="671"/>
                  </a:lnTo>
                  <a:lnTo>
                    <a:pt x="8484" y="1141"/>
                  </a:lnTo>
                  <a:lnTo>
                    <a:pt x="6841" y="1308"/>
                  </a:lnTo>
                  <a:lnTo>
                    <a:pt x="5869" y="1275"/>
                  </a:lnTo>
                  <a:lnTo>
                    <a:pt x="5366" y="1543"/>
                  </a:lnTo>
                  <a:lnTo>
                    <a:pt x="3521" y="2348"/>
                  </a:lnTo>
                  <a:lnTo>
                    <a:pt x="1979" y="3320"/>
                  </a:lnTo>
                  <a:lnTo>
                    <a:pt x="1073" y="4192"/>
                  </a:lnTo>
                  <a:lnTo>
                    <a:pt x="369" y="5232"/>
                  </a:lnTo>
                  <a:lnTo>
                    <a:pt x="0" y="6506"/>
                  </a:lnTo>
                  <a:lnTo>
                    <a:pt x="0" y="7277"/>
                  </a:lnTo>
                  <a:lnTo>
                    <a:pt x="67" y="8149"/>
                  </a:lnTo>
                  <a:lnTo>
                    <a:pt x="403" y="9759"/>
                  </a:lnTo>
                  <a:lnTo>
                    <a:pt x="1274" y="11972"/>
                  </a:lnTo>
                  <a:lnTo>
                    <a:pt x="2683" y="14688"/>
                  </a:lnTo>
                  <a:lnTo>
                    <a:pt x="3521" y="16767"/>
                  </a:lnTo>
                  <a:lnTo>
                    <a:pt x="3823" y="18243"/>
                  </a:lnTo>
                  <a:lnTo>
                    <a:pt x="3857" y="19047"/>
                  </a:lnTo>
                  <a:lnTo>
                    <a:pt x="3655" y="22702"/>
                  </a:lnTo>
                  <a:lnTo>
                    <a:pt x="3421" y="24614"/>
                  </a:lnTo>
                  <a:lnTo>
                    <a:pt x="3756" y="24714"/>
                  </a:lnTo>
                  <a:lnTo>
                    <a:pt x="5734" y="24983"/>
                  </a:lnTo>
                  <a:lnTo>
                    <a:pt x="7545" y="24983"/>
                  </a:lnTo>
                  <a:lnTo>
                    <a:pt x="9457" y="24614"/>
                  </a:lnTo>
                  <a:lnTo>
                    <a:pt x="10865" y="23943"/>
                  </a:lnTo>
                  <a:lnTo>
                    <a:pt x="11737" y="23340"/>
                  </a:lnTo>
                  <a:lnTo>
                    <a:pt x="12508" y="22501"/>
                  </a:lnTo>
                  <a:lnTo>
                    <a:pt x="13179" y="21495"/>
                  </a:lnTo>
                  <a:lnTo>
                    <a:pt x="13682" y="20221"/>
                  </a:lnTo>
                  <a:lnTo>
                    <a:pt x="14017" y="18712"/>
                  </a:lnTo>
                  <a:lnTo>
                    <a:pt x="14118" y="17840"/>
                  </a:lnTo>
                  <a:lnTo>
                    <a:pt x="14285" y="16398"/>
                  </a:lnTo>
                  <a:lnTo>
                    <a:pt x="14923" y="12307"/>
                  </a:lnTo>
                  <a:lnTo>
                    <a:pt x="15191" y="8786"/>
                  </a:lnTo>
                  <a:lnTo>
                    <a:pt x="15124" y="6405"/>
                  </a:lnTo>
                  <a:lnTo>
                    <a:pt x="14755" y="4125"/>
                  </a:lnTo>
                  <a:lnTo>
                    <a:pt x="13950" y="2046"/>
                  </a:lnTo>
                  <a:lnTo>
                    <a:pt x="13347" y="1107"/>
                  </a:lnTo>
                  <a:lnTo>
                    <a:pt x="13112" y="805"/>
                  </a:lnTo>
                  <a:lnTo>
                    <a:pt x="12575" y="235"/>
                  </a:lnTo>
                  <a:lnTo>
                    <a:pt x="122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5"/>
            <p:cNvSpPr/>
            <p:nvPr/>
          </p:nvSpPr>
          <p:spPr>
            <a:xfrm>
              <a:off x="1863082" y="1300887"/>
              <a:ext cx="174648" cy="337540"/>
            </a:xfrm>
            <a:custGeom>
              <a:avLst/>
              <a:gdLst/>
              <a:ahLst/>
              <a:cxnLst/>
              <a:rect l="l" t="t" r="r" b="b"/>
              <a:pathLst>
                <a:path w="6507" h="12576" extrusionOk="0">
                  <a:moveTo>
                    <a:pt x="4964" y="0"/>
                  </a:moveTo>
                  <a:lnTo>
                    <a:pt x="4729" y="101"/>
                  </a:lnTo>
                  <a:lnTo>
                    <a:pt x="3522" y="470"/>
                  </a:lnTo>
                  <a:lnTo>
                    <a:pt x="2147" y="771"/>
                  </a:lnTo>
                  <a:lnTo>
                    <a:pt x="1" y="1040"/>
                  </a:lnTo>
                  <a:lnTo>
                    <a:pt x="336" y="1509"/>
                  </a:lnTo>
                  <a:lnTo>
                    <a:pt x="3052" y="5734"/>
                  </a:lnTo>
                  <a:lnTo>
                    <a:pt x="4528" y="8451"/>
                  </a:lnTo>
                  <a:lnTo>
                    <a:pt x="5064" y="9591"/>
                  </a:lnTo>
                  <a:lnTo>
                    <a:pt x="5835" y="11670"/>
                  </a:lnTo>
                  <a:lnTo>
                    <a:pt x="6003" y="12575"/>
                  </a:lnTo>
                  <a:lnTo>
                    <a:pt x="6070" y="12307"/>
                  </a:lnTo>
                  <a:lnTo>
                    <a:pt x="6372" y="10496"/>
                  </a:lnTo>
                  <a:lnTo>
                    <a:pt x="6506" y="8652"/>
                  </a:lnTo>
                  <a:lnTo>
                    <a:pt x="6473" y="7545"/>
                  </a:lnTo>
                  <a:lnTo>
                    <a:pt x="6405" y="5902"/>
                  </a:lnTo>
                  <a:lnTo>
                    <a:pt x="5902" y="3119"/>
                  </a:lnTo>
                  <a:lnTo>
                    <a:pt x="5332" y="1073"/>
                  </a:lnTo>
                  <a:lnTo>
                    <a:pt x="49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5"/>
            <p:cNvSpPr/>
            <p:nvPr/>
          </p:nvSpPr>
          <p:spPr>
            <a:xfrm>
              <a:off x="1937779" y="1313475"/>
              <a:ext cx="99952" cy="324952"/>
            </a:xfrm>
            <a:custGeom>
              <a:avLst/>
              <a:gdLst/>
              <a:ahLst/>
              <a:cxnLst/>
              <a:rect l="l" t="t" r="r" b="b"/>
              <a:pathLst>
                <a:path w="3724" h="12107" extrusionOk="0">
                  <a:moveTo>
                    <a:pt x="739" y="1"/>
                  </a:moveTo>
                  <a:lnTo>
                    <a:pt x="303" y="940"/>
                  </a:lnTo>
                  <a:lnTo>
                    <a:pt x="1" y="1107"/>
                  </a:lnTo>
                  <a:lnTo>
                    <a:pt x="1376" y="2147"/>
                  </a:lnTo>
                  <a:lnTo>
                    <a:pt x="1745" y="7982"/>
                  </a:lnTo>
                  <a:lnTo>
                    <a:pt x="2281" y="9122"/>
                  </a:lnTo>
                  <a:lnTo>
                    <a:pt x="3052" y="11201"/>
                  </a:lnTo>
                  <a:lnTo>
                    <a:pt x="3220" y="12106"/>
                  </a:lnTo>
                  <a:lnTo>
                    <a:pt x="3287" y="11838"/>
                  </a:lnTo>
                  <a:lnTo>
                    <a:pt x="3589" y="10027"/>
                  </a:lnTo>
                  <a:lnTo>
                    <a:pt x="3723" y="8183"/>
                  </a:lnTo>
                  <a:lnTo>
                    <a:pt x="3690" y="7076"/>
                  </a:lnTo>
                  <a:lnTo>
                    <a:pt x="2013" y="2080"/>
                  </a:lnTo>
                  <a:lnTo>
                    <a:pt x="2147" y="470"/>
                  </a:lnTo>
                  <a:lnTo>
                    <a:pt x="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5"/>
            <p:cNvSpPr/>
            <p:nvPr/>
          </p:nvSpPr>
          <p:spPr>
            <a:xfrm>
              <a:off x="1860371" y="1291868"/>
              <a:ext cx="97241" cy="73837"/>
            </a:xfrm>
            <a:custGeom>
              <a:avLst/>
              <a:gdLst/>
              <a:ahLst/>
              <a:cxnLst/>
              <a:rect l="l" t="t" r="r" b="b"/>
              <a:pathLst>
                <a:path w="3623" h="2751" extrusionOk="0">
                  <a:moveTo>
                    <a:pt x="269" y="1"/>
                  </a:moveTo>
                  <a:lnTo>
                    <a:pt x="1" y="1376"/>
                  </a:lnTo>
                  <a:lnTo>
                    <a:pt x="537" y="1845"/>
                  </a:lnTo>
                  <a:lnTo>
                    <a:pt x="1611" y="2415"/>
                  </a:lnTo>
                  <a:lnTo>
                    <a:pt x="3019" y="2751"/>
                  </a:lnTo>
                  <a:lnTo>
                    <a:pt x="3254" y="2751"/>
                  </a:lnTo>
                  <a:lnTo>
                    <a:pt x="3623" y="806"/>
                  </a:lnTo>
                  <a:lnTo>
                    <a:pt x="3086" y="806"/>
                  </a:lnTo>
                  <a:lnTo>
                    <a:pt x="1946" y="604"/>
                  </a:lnTo>
                  <a:lnTo>
                    <a:pt x="504" y="101"/>
                  </a:lnTo>
                  <a:lnTo>
                    <a:pt x="269" y="1"/>
                  </a:ln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5"/>
            <p:cNvSpPr/>
            <p:nvPr/>
          </p:nvSpPr>
          <p:spPr>
            <a:xfrm>
              <a:off x="1957588" y="1277482"/>
              <a:ext cx="47722" cy="63020"/>
            </a:xfrm>
            <a:custGeom>
              <a:avLst/>
              <a:gdLst/>
              <a:ahLst/>
              <a:cxnLst/>
              <a:rect l="l" t="t" r="r" b="b"/>
              <a:pathLst>
                <a:path w="1778" h="2348" extrusionOk="0">
                  <a:moveTo>
                    <a:pt x="1007" y="0"/>
                  </a:moveTo>
                  <a:lnTo>
                    <a:pt x="973" y="235"/>
                  </a:lnTo>
                  <a:lnTo>
                    <a:pt x="671" y="704"/>
                  </a:lnTo>
                  <a:lnTo>
                    <a:pt x="101" y="1241"/>
                  </a:lnTo>
                  <a:lnTo>
                    <a:pt x="1" y="1342"/>
                  </a:lnTo>
                  <a:lnTo>
                    <a:pt x="1577" y="2348"/>
                  </a:lnTo>
                  <a:lnTo>
                    <a:pt x="1778" y="1744"/>
                  </a:lnTo>
                  <a:lnTo>
                    <a:pt x="1744" y="839"/>
                  </a:lnTo>
                  <a:lnTo>
                    <a:pt x="1744" y="738"/>
                  </a:lnTo>
                  <a:lnTo>
                    <a:pt x="1007" y="0"/>
                  </a:ln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5"/>
            <p:cNvSpPr/>
            <p:nvPr/>
          </p:nvSpPr>
          <p:spPr>
            <a:xfrm>
              <a:off x="1796491" y="1594306"/>
              <a:ext cx="52231" cy="369023"/>
            </a:xfrm>
            <a:custGeom>
              <a:avLst/>
              <a:gdLst/>
              <a:ahLst/>
              <a:cxnLst/>
              <a:rect l="l" t="t" r="r" b="b"/>
              <a:pathLst>
                <a:path w="1946" h="13749" extrusionOk="0">
                  <a:moveTo>
                    <a:pt x="1744" y="0"/>
                  </a:moveTo>
                  <a:lnTo>
                    <a:pt x="0" y="5064"/>
                  </a:lnTo>
                  <a:lnTo>
                    <a:pt x="235" y="6673"/>
                  </a:lnTo>
                  <a:lnTo>
                    <a:pt x="402" y="9691"/>
                  </a:lnTo>
                  <a:lnTo>
                    <a:pt x="201" y="13112"/>
                  </a:lnTo>
                  <a:lnTo>
                    <a:pt x="134" y="13648"/>
                  </a:lnTo>
                  <a:lnTo>
                    <a:pt x="973" y="13749"/>
                  </a:lnTo>
                  <a:lnTo>
                    <a:pt x="1241" y="12541"/>
                  </a:lnTo>
                  <a:lnTo>
                    <a:pt x="1844" y="8249"/>
                  </a:lnTo>
                  <a:lnTo>
                    <a:pt x="1945" y="7042"/>
                  </a:lnTo>
                  <a:lnTo>
                    <a:pt x="1945" y="4292"/>
                  </a:lnTo>
                  <a:lnTo>
                    <a:pt x="1811" y="671"/>
                  </a:lnTo>
                  <a:lnTo>
                    <a:pt x="17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5"/>
            <p:cNvSpPr/>
            <p:nvPr/>
          </p:nvSpPr>
          <p:spPr>
            <a:xfrm>
              <a:off x="1871188" y="1226163"/>
              <a:ext cx="94530" cy="55827"/>
            </a:xfrm>
            <a:custGeom>
              <a:avLst/>
              <a:gdLst/>
              <a:ahLst/>
              <a:cxnLst/>
              <a:rect l="l" t="t" r="r" b="b"/>
              <a:pathLst>
                <a:path w="3522" h="2080" extrusionOk="0">
                  <a:moveTo>
                    <a:pt x="3387" y="1"/>
                  </a:moveTo>
                  <a:lnTo>
                    <a:pt x="3287" y="68"/>
                  </a:lnTo>
                  <a:lnTo>
                    <a:pt x="2683" y="303"/>
                  </a:lnTo>
                  <a:lnTo>
                    <a:pt x="1107" y="806"/>
                  </a:lnTo>
                  <a:lnTo>
                    <a:pt x="235" y="940"/>
                  </a:lnTo>
                  <a:lnTo>
                    <a:pt x="0" y="839"/>
                  </a:lnTo>
                  <a:lnTo>
                    <a:pt x="67" y="1845"/>
                  </a:lnTo>
                  <a:lnTo>
                    <a:pt x="604" y="1979"/>
                  </a:lnTo>
                  <a:lnTo>
                    <a:pt x="1878" y="2080"/>
                  </a:lnTo>
                  <a:lnTo>
                    <a:pt x="2448" y="1912"/>
                  </a:lnTo>
                  <a:lnTo>
                    <a:pt x="2851" y="1711"/>
                  </a:lnTo>
                  <a:lnTo>
                    <a:pt x="3320" y="1242"/>
                  </a:lnTo>
                  <a:lnTo>
                    <a:pt x="3521" y="672"/>
                  </a:lnTo>
                  <a:lnTo>
                    <a:pt x="3521" y="571"/>
                  </a:lnTo>
                  <a:lnTo>
                    <a:pt x="3488" y="537"/>
                  </a:lnTo>
                  <a:lnTo>
                    <a:pt x="3421" y="1"/>
                  </a:lnTo>
                  <a:close/>
                </a:path>
              </a:pathLst>
            </a:custGeom>
            <a:solidFill>
              <a:srgbClr val="FFC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5"/>
            <p:cNvSpPr/>
            <p:nvPr/>
          </p:nvSpPr>
          <p:spPr>
            <a:xfrm>
              <a:off x="1782990" y="976869"/>
              <a:ext cx="228623" cy="288933"/>
            </a:xfrm>
            <a:custGeom>
              <a:avLst/>
              <a:gdLst/>
              <a:ahLst/>
              <a:cxnLst/>
              <a:rect l="l" t="t" r="r" b="b"/>
              <a:pathLst>
                <a:path w="8518" h="10765" extrusionOk="0">
                  <a:moveTo>
                    <a:pt x="5030" y="0"/>
                  </a:moveTo>
                  <a:lnTo>
                    <a:pt x="4225" y="335"/>
                  </a:lnTo>
                  <a:lnTo>
                    <a:pt x="1643" y="1643"/>
                  </a:lnTo>
                  <a:lnTo>
                    <a:pt x="436" y="2314"/>
                  </a:lnTo>
                  <a:lnTo>
                    <a:pt x="235" y="2850"/>
                  </a:lnTo>
                  <a:lnTo>
                    <a:pt x="0" y="3924"/>
                  </a:lnTo>
                  <a:lnTo>
                    <a:pt x="0" y="5231"/>
                  </a:lnTo>
                  <a:lnTo>
                    <a:pt x="134" y="5533"/>
                  </a:lnTo>
                  <a:lnTo>
                    <a:pt x="771" y="6774"/>
                  </a:lnTo>
                  <a:lnTo>
                    <a:pt x="2247" y="9356"/>
                  </a:lnTo>
                  <a:lnTo>
                    <a:pt x="2448" y="9691"/>
                  </a:lnTo>
                  <a:lnTo>
                    <a:pt x="2616" y="9960"/>
                  </a:lnTo>
                  <a:lnTo>
                    <a:pt x="2850" y="10261"/>
                  </a:lnTo>
                  <a:lnTo>
                    <a:pt x="3286" y="10664"/>
                  </a:lnTo>
                  <a:lnTo>
                    <a:pt x="3521" y="10764"/>
                  </a:lnTo>
                  <a:lnTo>
                    <a:pt x="3991" y="10764"/>
                  </a:lnTo>
                  <a:lnTo>
                    <a:pt x="5500" y="10429"/>
                  </a:lnTo>
                  <a:lnTo>
                    <a:pt x="7176" y="9792"/>
                  </a:lnTo>
                  <a:lnTo>
                    <a:pt x="8115" y="9222"/>
                  </a:lnTo>
                  <a:lnTo>
                    <a:pt x="8451" y="8853"/>
                  </a:lnTo>
                  <a:lnTo>
                    <a:pt x="8518" y="8652"/>
                  </a:lnTo>
                  <a:lnTo>
                    <a:pt x="8484" y="8249"/>
                  </a:lnTo>
                  <a:lnTo>
                    <a:pt x="8015" y="6707"/>
                  </a:lnTo>
                  <a:lnTo>
                    <a:pt x="7310" y="4661"/>
                  </a:lnTo>
                  <a:lnTo>
                    <a:pt x="6673" y="2649"/>
                  </a:lnTo>
                  <a:lnTo>
                    <a:pt x="6506" y="1844"/>
                  </a:lnTo>
                  <a:lnTo>
                    <a:pt x="6304" y="1073"/>
                  </a:lnTo>
                  <a:lnTo>
                    <a:pt x="6137" y="570"/>
                  </a:lnTo>
                  <a:lnTo>
                    <a:pt x="5935" y="369"/>
                  </a:lnTo>
                  <a:lnTo>
                    <a:pt x="5399" y="67"/>
                  </a:lnTo>
                  <a:lnTo>
                    <a:pt x="5030" y="0"/>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5"/>
            <p:cNvSpPr/>
            <p:nvPr/>
          </p:nvSpPr>
          <p:spPr>
            <a:xfrm>
              <a:off x="1968377" y="1087559"/>
              <a:ext cx="43239" cy="67529"/>
            </a:xfrm>
            <a:custGeom>
              <a:avLst/>
              <a:gdLst/>
              <a:ahLst/>
              <a:cxnLst/>
              <a:rect l="l" t="t" r="r" b="b"/>
              <a:pathLst>
                <a:path w="1611" h="2516" extrusionOk="0">
                  <a:moveTo>
                    <a:pt x="1" y="1"/>
                  </a:moveTo>
                  <a:lnTo>
                    <a:pt x="202" y="2516"/>
                  </a:lnTo>
                  <a:lnTo>
                    <a:pt x="370" y="2449"/>
                  </a:lnTo>
                  <a:lnTo>
                    <a:pt x="1175" y="2113"/>
                  </a:lnTo>
                  <a:lnTo>
                    <a:pt x="1577" y="1812"/>
                  </a:lnTo>
                  <a:lnTo>
                    <a:pt x="1611" y="1677"/>
                  </a:lnTo>
                  <a:lnTo>
                    <a:pt x="806" y="772"/>
                  </a:lnTo>
                  <a:lnTo>
                    <a:pt x="1"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5"/>
            <p:cNvSpPr/>
            <p:nvPr/>
          </p:nvSpPr>
          <p:spPr>
            <a:xfrm>
              <a:off x="1682177" y="1475483"/>
              <a:ext cx="203420" cy="740757"/>
            </a:xfrm>
            <a:custGeom>
              <a:avLst/>
              <a:gdLst/>
              <a:ahLst/>
              <a:cxnLst/>
              <a:rect l="l" t="t" r="r" b="b"/>
              <a:pathLst>
                <a:path w="7579" h="27599" extrusionOk="0">
                  <a:moveTo>
                    <a:pt x="2750" y="1"/>
                  </a:moveTo>
                  <a:lnTo>
                    <a:pt x="1811" y="34"/>
                  </a:lnTo>
                  <a:lnTo>
                    <a:pt x="1107" y="269"/>
                  </a:lnTo>
                  <a:lnTo>
                    <a:pt x="872" y="537"/>
                  </a:lnTo>
                  <a:lnTo>
                    <a:pt x="0" y="9692"/>
                  </a:lnTo>
                  <a:lnTo>
                    <a:pt x="2616" y="27599"/>
                  </a:lnTo>
                  <a:lnTo>
                    <a:pt x="6238" y="26693"/>
                  </a:lnTo>
                  <a:lnTo>
                    <a:pt x="6204" y="25218"/>
                  </a:lnTo>
                  <a:lnTo>
                    <a:pt x="5835" y="18042"/>
                  </a:lnTo>
                  <a:lnTo>
                    <a:pt x="5500" y="13850"/>
                  </a:lnTo>
                  <a:lnTo>
                    <a:pt x="5299" y="12810"/>
                  </a:lnTo>
                  <a:lnTo>
                    <a:pt x="5232" y="12408"/>
                  </a:lnTo>
                  <a:lnTo>
                    <a:pt x="5366" y="11234"/>
                  </a:lnTo>
                  <a:lnTo>
                    <a:pt x="5936" y="9021"/>
                  </a:lnTo>
                  <a:lnTo>
                    <a:pt x="6975" y="5768"/>
                  </a:lnTo>
                  <a:lnTo>
                    <a:pt x="7512" y="3689"/>
                  </a:lnTo>
                  <a:lnTo>
                    <a:pt x="7579" y="2683"/>
                  </a:lnTo>
                  <a:lnTo>
                    <a:pt x="7478" y="2348"/>
                  </a:lnTo>
                  <a:lnTo>
                    <a:pt x="7311" y="2080"/>
                  </a:lnTo>
                  <a:lnTo>
                    <a:pt x="6707" y="1510"/>
                  </a:lnTo>
                  <a:lnTo>
                    <a:pt x="5399" y="738"/>
                  </a:lnTo>
                  <a:lnTo>
                    <a:pt x="3790" y="202"/>
                  </a:lnTo>
                  <a:lnTo>
                    <a:pt x="27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5"/>
            <p:cNvSpPr/>
            <p:nvPr/>
          </p:nvSpPr>
          <p:spPr>
            <a:xfrm>
              <a:off x="1928788" y="1093867"/>
              <a:ext cx="17124" cy="19835"/>
            </a:xfrm>
            <a:custGeom>
              <a:avLst/>
              <a:gdLst/>
              <a:ahLst/>
              <a:cxnLst/>
              <a:rect l="l" t="t" r="r" b="b"/>
              <a:pathLst>
                <a:path w="638" h="739" extrusionOk="0">
                  <a:moveTo>
                    <a:pt x="235" y="0"/>
                  </a:moveTo>
                  <a:lnTo>
                    <a:pt x="135" y="34"/>
                  </a:lnTo>
                  <a:lnTo>
                    <a:pt x="34" y="135"/>
                  </a:lnTo>
                  <a:lnTo>
                    <a:pt x="0" y="369"/>
                  </a:lnTo>
                  <a:lnTo>
                    <a:pt x="68" y="503"/>
                  </a:lnTo>
                  <a:lnTo>
                    <a:pt x="168" y="638"/>
                  </a:lnTo>
                  <a:lnTo>
                    <a:pt x="403" y="738"/>
                  </a:lnTo>
                  <a:lnTo>
                    <a:pt x="503" y="705"/>
                  </a:lnTo>
                  <a:lnTo>
                    <a:pt x="604" y="604"/>
                  </a:lnTo>
                  <a:lnTo>
                    <a:pt x="638" y="369"/>
                  </a:lnTo>
                  <a:lnTo>
                    <a:pt x="571" y="235"/>
                  </a:lnTo>
                  <a:lnTo>
                    <a:pt x="470" y="101"/>
                  </a:lnTo>
                  <a:lnTo>
                    <a:pt x="235" y="0"/>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5"/>
            <p:cNvSpPr/>
            <p:nvPr/>
          </p:nvSpPr>
          <p:spPr>
            <a:xfrm>
              <a:off x="1783875" y="1722093"/>
              <a:ext cx="274546" cy="414061"/>
            </a:xfrm>
            <a:custGeom>
              <a:avLst/>
              <a:gdLst/>
              <a:ahLst/>
              <a:cxnLst/>
              <a:rect l="l" t="t" r="r" b="b"/>
              <a:pathLst>
                <a:path w="10229" h="15427" extrusionOk="0">
                  <a:moveTo>
                    <a:pt x="10228" y="1"/>
                  </a:moveTo>
                  <a:lnTo>
                    <a:pt x="2683" y="5031"/>
                  </a:lnTo>
                  <a:lnTo>
                    <a:pt x="1" y="15426"/>
                  </a:lnTo>
                  <a:lnTo>
                    <a:pt x="6204" y="14521"/>
                  </a:lnTo>
                  <a:lnTo>
                    <a:pt x="6707" y="13917"/>
                  </a:lnTo>
                  <a:lnTo>
                    <a:pt x="7579" y="12106"/>
                  </a:lnTo>
                  <a:lnTo>
                    <a:pt x="8686" y="8619"/>
                  </a:lnTo>
                  <a:lnTo>
                    <a:pt x="10061" y="1443"/>
                  </a:lnTo>
                  <a:lnTo>
                    <a:pt x="10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5"/>
            <p:cNvSpPr/>
            <p:nvPr/>
          </p:nvSpPr>
          <p:spPr>
            <a:xfrm>
              <a:off x="2007082" y="1647396"/>
              <a:ext cx="119733" cy="296126"/>
            </a:xfrm>
            <a:custGeom>
              <a:avLst/>
              <a:gdLst/>
              <a:ahLst/>
              <a:cxnLst/>
              <a:rect l="l" t="t" r="r" b="b"/>
              <a:pathLst>
                <a:path w="4461" h="11033" extrusionOk="0">
                  <a:moveTo>
                    <a:pt x="3555" y="0"/>
                  </a:moveTo>
                  <a:lnTo>
                    <a:pt x="605" y="10060"/>
                  </a:lnTo>
                  <a:lnTo>
                    <a:pt x="470" y="10295"/>
                  </a:lnTo>
                  <a:lnTo>
                    <a:pt x="1" y="11033"/>
                  </a:lnTo>
                  <a:lnTo>
                    <a:pt x="605" y="10295"/>
                  </a:lnTo>
                  <a:lnTo>
                    <a:pt x="1108" y="9759"/>
                  </a:lnTo>
                  <a:lnTo>
                    <a:pt x="2348" y="9054"/>
                  </a:lnTo>
                  <a:lnTo>
                    <a:pt x="4126" y="8551"/>
                  </a:lnTo>
                  <a:lnTo>
                    <a:pt x="4461" y="8518"/>
                  </a:lnTo>
                  <a:lnTo>
                    <a:pt x="3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5"/>
            <p:cNvSpPr/>
            <p:nvPr/>
          </p:nvSpPr>
          <p:spPr>
            <a:xfrm>
              <a:off x="2014302" y="834642"/>
              <a:ext cx="611147" cy="649850"/>
            </a:xfrm>
            <a:custGeom>
              <a:avLst/>
              <a:gdLst/>
              <a:ahLst/>
              <a:cxnLst/>
              <a:rect l="l" t="t" r="r" b="b"/>
              <a:pathLst>
                <a:path w="22770" h="24212" extrusionOk="0">
                  <a:moveTo>
                    <a:pt x="20221" y="1"/>
                  </a:moveTo>
                  <a:lnTo>
                    <a:pt x="0" y="17371"/>
                  </a:lnTo>
                  <a:lnTo>
                    <a:pt x="2448" y="24212"/>
                  </a:lnTo>
                  <a:lnTo>
                    <a:pt x="3655" y="23139"/>
                  </a:lnTo>
                  <a:lnTo>
                    <a:pt x="9356" y="17841"/>
                  </a:lnTo>
                  <a:lnTo>
                    <a:pt x="12575" y="14722"/>
                  </a:lnTo>
                  <a:lnTo>
                    <a:pt x="13279" y="13884"/>
                  </a:lnTo>
                  <a:lnTo>
                    <a:pt x="18578" y="7244"/>
                  </a:lnTo>
                  <a:lnTo>
                    <a:pt x="22769" y="2181"/>
                  </a:lnTo>
                  <a:lnTo>
                    <a:pt x="20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5"/>
            <p:cNvSpPr/>
            <p:nvPr/>
          </p:nvSpPr>
          <p:spPr>
            <a:xfrm>
              <a:off x="1756874" y="969649"/>
              <a:ext cx="206131" cy="262844"/>
            </a:xfrm>
            <a:custGeom>
              <a:avLst/>
              <a:gdLst/>
              <a:ahLst/>
              <a:cxnLst/>
              <a:rect l="l" t="t" r="r" b="b"/>
              <a:pathLst>
                <a:path w="7680" h="9793" extrusionOk="0">
                  <a:moveTo>
                    <a:pt x="6808" y="1"/>
                  </a:moveTo>
                  <a:lnTo>
                    <a:pt x="6405" y="101"/>
                  </a:lnTo>
                  <a:lnTo>
                    <a:pt x="6271" y="169"/>
                  </a:lnTo>
                  <a:lnTo>
                    <a:pt x="6003" y="269"/>
                  </a:lnTo>
                  <a:lnTo>
                    <a:pt x="5198" y="604"/>
                  </a:lnTo>
                  <a:lnTo>
                    <a:pt x="2616" y="1912"/>
                  </a:lnTo>
                  <a:lnTo>
                    <a:pt x="1409" y="2583"/>
                  </a:lnTo>
                  <a:lnTo>
                    <a:pt x="604" y="3086"/>
                  </a:lnTo>
                  <a:lnTo>
                    <a:pt x="269" y="3354"/>
                  </a:lnTo>
                  <a:lnTo>
                    <a:pt x="135" y="3522"/>
                  </a:lnTo>
                  <a:lnTo>
                    <a:pt x="1" y="4058"/>
                  </a:lnTo>
                  <a:lnTo>
                    <a:pt x="1" y="4964"/>
                  </a:lnTo>
                  <a:lnTo>
                    <a:pt x="68" y="5366"/>
                  </a:lnTo>
                  <a:lnTo>
                    <a:pt x="437" y="6104"/>
                  </a:lnTo>
                  <a:lnTo>
                    <a:pt x="2482" y="9290"/>
                  </a:lnTo>
                  <a:lnTo>
                    <a:pt x="2884" y="9793"/>
                  </a:lnTo>
                  <a:lnTo>
                    <a:pt x="3086" y="9726"/>
                  </a:lnTo>
                  <a:lnTo>
                    <a:pt x="3220" y="9625"/>
                  </a:lnTo>
                  <a:lnTo>
                    <a:pt x="3253" y="8149"/>
                  </a:lnTo>
                  <a:lnTo>
                    <a:pt x="3153" y="8183"/>
                  </a:lnTo>
                  <a:lnTo>
                    <a:pt x="2717" y="8149"/>
                  </a:lnTo>
                  <a:lnTo>
                    <a:pt x="2415" y="7915"/>
                  </a:lnTo>
                  <a:lnTo>
                    <a:pt x="1946" y="7009"/>
                  </a:lnTo>
                  <a:lnTo>
                    <a:pt x="1878" y="6506"/>
                  </a:lnTo>
                  <a:lnTo>
                    <a:pt x="2046" y="6339"/>
                  </a:lnTo>
                  <a:lnTo>
                    <a:pt x="2449" y="6171"/>
                  </a:lnTo>
                  <a:lnTo>
                    <a:pt x="2985" y="6372"/>
                  </a:lnTo>
                  <a:lnTo>
                    <a:pt x="3052" y="6406"/>
                  </a:lnTo>
                  <a:lnTo>
                    <a:pt x="3589" y="7177"/>
                  </a:lnTo>
                  <a:lnTo>
                    <a:pt x="3924" y="7009"/>
                  </a:lnTo>
                  <a:lnTo>
                    <a:pt x="3387" y="4427"/>
                  </a:lnTo>
                  <a:lnTo>
                    <a:pt x="4461" y="3924"/>
                  </a:lnTo>
                  <a:lnTo>
                    <a:pt x="6271" y="3187"/>
                  </a:lnTo>
                  <a:lnTo>
                    <a:pt x="7277" y="2784"/>
                  </a:lnTo>
                  <a:lnTo>
                    <a:pt x="7579" y="2650"/>
                  </a:lnTo>
                  <a:lnTo>
                    <a:pt x="7680" y="2214"/>
                  </a:lnTo>
                  <a:lnTo>
                    <a:pt x="7512" y="973"/>
                  </a:lnTo>
                  <a:lnTo>
                    <a:pt x="7411" y="604"/>
                  </a:lnTo>
                  <a:lnTo>
                    <a:pt x="7277" y="236"/>
                  </a:lnTo>
                  <a:lnTo>
                    <a:pt x="6808" y="1"/>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p:nvPr/>
          </p:nvSpPr>
          <p:spPr>
            <a:xfrm>
              <a:off x="1714573" y="2233322"/>
              <a:ext cx="209728" cy="87337"/>
            </a:xfrm>
            <a:custGeom>
              <a:avLst/>
              <a:gdLst/>
              <a:ahLst/>
              <a:cxnLst/>
              <a:rect l="l" t="t" r="r" b="b"/>
              <a:pathLst>
                <a:path w="7814" h="3254" fill="none" extrusionOk="0">
                  <a:moveTo>
                    <a:pt x="1" y="3253"/>
                  </a:moveTo>
                  <a:lnTo>
                    <a:pt x="235" y="1879"/>
                  </a:lnTo>
                  <a:lnTo>
                    <a:pt x="269" y="1644"/>
                  </a:lnTo>
                  <a:lnTo>
                    <a:pt x="537" y="1174"/>
                  </a:lnTo>
                  <a:lnTo>
                    <a:pt x="939" y="772"/>
                  </a:lnTo>
                  <a:lnTo>
                    <a:pt x="1409" y="537"/>
                  </a:lnTo>
                  <a:lnTo>
                    <a:pt x="1677" y="504"/>
                  </a:lnTo>
                  <a:lnTo>
                    <a:pt x="5399" y="1"/>
                  </a:lnTo>
                  <a:lnTo>
                    <a:pt x="5668" y="1"/>
                  </a:lnTo>
                  <a:lnTo>
                    <a:pt x="6171" y="135"/>
                  </a:lnTo>
                  <a:lnTo>
                    <a:pt x="6640" y="403"/>
                  </a:lnTo>
                  <a:lnTo>
                    <a:pt x="7009" y="805"/>
                  </a:lnTo>
                  <a:lnTo>
                    <a:pt x="7110" y="1040"/>
                  </a:lnTo>
                  <a:lnTo>
                    <a:pt x="7814" y="2750"/>
                  </a:lnTo>
                </a:path>
              </a:pathLst>
            </a:custGeom>
            <a:noFill/>
            <a:ln w="31850" cap="flat" cmpd="sng">
              <a:solidFill>
                <a:srgbClr val="563312"/>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5"/>
            <p:cNvSpPr/>
            <p:nvPr/>
          </p:nvSpPr>
          <p:spPr>
            <a:xfrm>
              <a:off x="1583162" y="2272026"/>
              <a:ext cx="517556" cy="382551"/>
            </a:xfrm>
            <a:custGeom>
              <a:avLst/>
              <a:gdLst/>
              <a:ahLst/>
              <a:cxnLst/>
              <a:rect l="l" t="t" r="r" b="b"/>
              <a:pathLst>
                <a:path w="19283" h="14253" extrusionOk="0">
                  <a:moveTo>
                    <a:pt x="17170" y="1"/>
                  </a:moveTo>
                  <a:lnTo>
                    <a:pt x="17069" y="34"/>
                  </a:lnTo>
                  <a:lnTo>
                    <a:pt x="1141" y="1744"/>
                  </a:lnTo>
                  <a:lnTo>
                    <a:pt x="873" y="1778"/>
                  </a:lnTo>
                  <a:lnTo>
                    <a:pt x="470" y="2046"/>
                  </a:lnTo>
                  <a:lnTo>
                    <a:pt x="135" y="2415"/>
                  </a:lnTo>
                  <a:lnTo>
                    <a:pt x="1" y="2884"/>
                  </a:lnTo>
                  <a:lnTo>
                    <a:pt x="1" y="3119"/>
                  </a:lnTo>
                  <a:lnTo>
                    <a:pt x="537" y="9323"/>
                  </a:lnTo>
                  <a:lnTo>
                    <a:pt x="873" y="13112"/>
                  </a:lnTo>
                  <a:lnTo>
                    <a:pt x="906" y="13313"/>
                  </a:lnTo>
                  <a:lnTo>
                    <a:pt x="1007" y="13515"/>
                  </a:lnTo>
                  <a:lnTo>
                    <a:pt x="1208" y="13850"/>
                  </a:lnTo>
                  <a:lnTo>
                    <a:pt x="1845" y="14219"/>
                  </a:lnTo>
                  <a:lnTo>
                    <a:pt x="2247" y="14252"/>
                  </a:lnTo>
                  <a:lnTo>
                    <a:pt x="18142" y="13045"/>
                  </a:lnTo>
                  <a:lnTo>
                    <a:pt x="18411" y="13012"/>
                  </a:lnTo>
                  <a:lnTo>
                    <a:pt x="18846" y="12777"/>
                  </a:lnTo>
                  <a:lnTo>
                    <a:pt x="19148" y="12442"/>
                  </a:lnTo>
                  <a:lnTo>
                    <a:pt x="19282" y="11972"/>
                  </a:lnTo>
                  <a:lnTo>
                    <a:pt x="19282" y="11704"/>
                  </a:lnTo>
                  <a:lnTo>
                    <a:pt x="18411" y="1141"/>
                  </a:lnTo>
                  <a:lnTo>
                    <a:pt x="18310" y="705"/>
                  </a:lnTo>
                  <a:lnTo>
                    <a:pt x="17706" y="101"/>
                  </a:lnTo>
                  <a:lnTo>
                    <a:pt x="17270" y="34"/>
                  </a:lnTo>
                  <a:lnTo>
                    <a:pt x="17170" y="1"/>
                  </a:lnTo>
                  <a:close/>
                </a:path>
              </a:pathLst>
            </a:custGeom>
            <a:solidFill>
              <a:srgbClr val="4529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5"/>
            <p:cNvSpPr/>
            <p:nvPr/>
          </p:nvSpPr>
          <p:spPr>
            <a:xfrm>
              <a:off x="1751479" y="2191022"/>
              <a:ext cx="123330" cy="106233"/>
            </a:xfrm>
            <a:custGeom>
              <a:avLst/>
              <a:gdLst/>
              <a:ahLst/>
              <a:cxnLst/>
              <a:rect l="l" t="t" r="r" b="b"/>
              <a:pathLst>
                <a:path w="4595" h="3958" extrusionOk="0">
                  <a:moveTo>
                    <a:pt x="3689" y="1"/>
                  </a:moveTo>
                  <a:lnTo>
                    <a:pt x="1644" y="369"/>
                  </a:lnTo>
                  <a:lnTo>
                    <a:pt x="0" y="738"/>
                  </a:lnTo>
                  <a:lnTo>
                    <a:pt x="0" y="1577"/>
                  </a:lnTo>
                  <a:lnTo>
                    <a:pt x="34" y="2516"/>
                  </a:lnTo>
                  <a:lnTo>
                    <a:pt x="168" y="2717"/>
                  </a:lnTo>
                  <a:lnTo>
                    <a:pt x="872" y="3723"/>
                  </a:lnTo>
                  <a:lnTo>
                    <a:pt x="1208" y="3958"/>
                  </a:lnTo>
                  <a:lnTo>
                    <a:pt x="1778" y="3924"/>
                  </a:lnTo>
                  <a:lnTo>
                    <a:pt x="3253" y="3421"/>
                  </a:lnTo>
                  <a:lnTo>
                    <a:pt x="3991" y="3086"/>
                  </a:lnTo>
                  <a:lnTo>
                    <a:pt x="4091" y="2952"/>
                  </a:lnTo>
                  <a:lnTo>
                    <a:pt x="4024" y="1811"/>
                  </a:lnTo>
                  <a:lnTo>
                    <a:pt x="3924" y="1007"/>
                  </a:lnTo>
                  <a:lnTo>
                    <a:pt x="4594" y="872"/>
                  </a:lnTo>
                  <a:lnTo>
                    <a:pt x="4527" y="772"/>
                  </a:lnTo>
                  <a:lnTo>
                    <a:pt x="4159" y="269"/>
                  </a:lnTo>
                  <a:lnTo>
                    <a:pt x="3857" y="34"/>
                  </a:lnTo>
                  <a:lnTo>
                    <a:pt x="3689"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5"/>
            <p:cNvSpPr/>
            <p:nvPr/>
          </p:nvSpPr>
          <p:spPr>
            <a:xfrm>
              <a:off x="1583162" y="2355741"/>
              <a:ext cx="63047" cy="165630"/>
            </a:xfrm>
            <a:custGeom>
              <a:avLst/>
              <a:gdLst/>
              <a:ahLst/>
              <a:cxnLst/>
              <a:rect l="l" t="t" r="r" b="b"/>
              <a:pathLst>
                <a:path w="2349" h="6171" fill="none" extrusionOk="0">
                  <a:moveTo>
                    <a:pt x="1" y="6103"/>
                  </a:moveTo>
                  <a:lnTo>
                    <a:pt x="1" y="0"/>
                  </a:lnTo>
                  <a:lnTo>
                    <a:pt x="2348" y="6103"/>
                  </a:lnTo>
                  <a:lnTo>
                    <a:pt x="1" y="617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5"/>
            <p:cNvSpPr/>
            <p:nvPr/>
          </p:nvSpPr>
          <p:spPr>
            <a:xfrm>
              <a:off x="1597575" y="2282843"/>
              <a:ext cx="475229" cy="246633"/>
            </a:xfrm>
            <a:custGeom>
              <a:avLst/>
              <a:gdLst/>
              <a:ahLst/>
              <a:cxnLst/>
              <a:rect l="l" t="t" r="r" b="b"/>
              <a:pathLst>
                <a:path w="17706" h="9189" extrusionOk="0">
                  <a:moveTo>
                    <a:pt x="17102" y="0"/>
                  </a:moveTo>
                  <a:lnTo>
                    <a:pt x="17002" y="34"/>
                  </a:lnTo>
                  <a:lnTo>
                    <a:pt x="16901" y="637"/>
                  </a:lnTo>
                  <a:lnTo>
                    <a:pt x="16868" y="2347"/>
                  </a:lnTo>
                  <a:lnTo>
                    <a:pt x="17035" y="6774"/>
                  </a:lnTo>
                  <a:lnTo>
                    <a:pt x="17102" y="7780"/>
                  </a:lnTo>
                  <a:lnTo>
                    <a:pt x="0" y="8819"/>
                  </a:lnTo>
                  <a:lnTo>
                    <a:pt x="34" y="9188"/>
                  </a:lnTo>
                  <a:lnTo>
                    <a:pt x="17706" y="8316"/>
                  </a:lnTo>
                  <a:lnTo>
                    <a:pt x="17505" y="7411"/>
                  </a:lnTo>
                  <a:lnTo>
                    <a:pt x="17270" y="4795"/>
                  </a:lnTo>
                  <a:lnTo>
                    <a:pt x="17136" y="771"/>
                  </a:lnTo>
                  <a:lnTo>
                    <a:pt x="17102" y="0"/>
                  </a:lnTo>
                  <a:close/>
                </a:path>
              </a:pathLst>
            </a:custGeom>
            <a:solidFill>
              <a:srgbClr val="33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5"/>
            <p:cNvSpPr/>
            <p:nvPr/>
          </p:nvSpPr>
          <p:spPr>
            <a:xfrm>
              <a:off x="1803684" y="2491634"/>
              <a:ext cx="37818" cy="49547"/>
            </a:xfrm>
            <a:custGeom>
              <a:avLst/>
              <a:gdLst/>
              <a:ahLst/>
              <a:cxnLst/>
              <a:rect l="l" t="t" r="r" b="b"/>
              <a:pathLst>
                <a:path w="1409" h="1846" extrusionOk="0">
                  <a:moveTo>
                    <a:pt x="637" y="1"/>
                  </a:moveTo>
                  <a:lnTo>
                    <a:pt x="0" y="135"/>
                  </a:lnTo>
                  <a:lnTo>
                    <a:pt x="34" y="336"/>
                  </a:lnTo>
                  <a:lnTo>
                    <a:pt x="202" y="1208"/>
                  </a:lnTo>
                  <a:lnTo>
                    <a:pt x="470" y="1711"/>
                  </a:lnTo>
                  <a:lnTo>
                    <a:pt x="671" y="1812"/>
                  </a:lnTo>
                  <a:lnTo>
                    <a:pt x="839" y="1845"/>
                  </a:lnTo>
                  <a:lnTo>
                    <a:pt x="1140" y="1543"/>
                  </a:lnTo>
                  <a:lnTo>
                    <a:pt x="1409" y="671"/>
                  </a:lnTo>
                  <a:lnTo>
                    <a:pt x="1409" y="68"/>
                  </a:lnTo>
                  <a:lnTo>
                    <a:pt x="1342" y="68"/>
                  </a:lnTo>
                  <a:lnTo>
                    <a:pt x="637" y="1"/>
                  </a:lnTo>
                  <a:close/>
                </a:path>
              </a:pathLst>
            </a:custGeom>
            <a:solidFill>
              <a:srgbClr val="CDEE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 name="Google Shape;294;p15"/>
          <p:cNvSpPr txBox="1"/>
          <p:nvPr/>
        </p:nvSpPr>
        <p:spPr>
          <a:xfrm>
            <a:off x="6611075" y="127025"/>
            <a:ext cx="2532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LOH XIN YANG SITTIPHAN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grpSp>
        <p:nvGrpSpPr>
          <p:cNvPr id="891" name="Google Shape;891;p42"/>
          <p:cNvGrpSpPr/>
          <p:nvPr/>
        </p:nvGrpSpPr>
        <p:grpSpPr>
          <a:xfrm>
            <a:off x="1682597" y="3157341"/>
            <a:ext cx="2647515" cy="1603409"/>
            <a:chOff x="601662" y="2866175"/>
            <a:chExt cx="2421138" cy="787800"/>
          </a:xfrm>
        </p:grpSpPr>
        <p:sp>
          <p:nvSpPr>
            <p:cNvPr id="892" name="Google Shape;892;p42"/>
            <p:cNvSpPr txBox="1"/>
            <p:nvPr/>
          </p:nvSpPr>
          <p:spPr>
            <a:xfrm>
              <a:off x="601788" y="286617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893" name="Google Shape;893;p42"/>
            <p:cNvSpPr txBox="1"/>
            <p:nvPr/>
          </p:nvSpPr>
          <p:spPr>
            <a:xfrm>
              <a:off x="60180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MARS </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894" name="Google Shape;894;p42"/>
            <p:cNvSpPr txBox="1"/>
            <p:nvPr/>
          </p:nvSpPr>
          <p:spPr>
            <a:xfrm>
              <a:off x="601662" y="3174800"/>
              <a:ext cx="2421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Not as intuitive as </a:t>
              </a:r>
              <a:endParaRPr sz="1200">
                <a:solidFill>
                  <a:schemeClr val="lt1"/>
                </a:solidFill>
                <a:latin typeface="Roboto"/>
                <a:ea typeface="Roboto"/>
                <a:cs typeface="Roboto"/>
                <a:sym typeface="Roboto"/>
              </a:endParaRPr>
            </a:p>
            <a:p>
              <a:pPr marL="0" lvl="0" indent="0" algn="ctr" rtl="0">
                <a:spcBef>
                  <a:spcPts val="0"/>
                </a:spcBef>
                <a:spcAft>
                  <a:spcPts val="0"/>
                </a:spcAft>
                <a:buNone/>
              </a:pPr>
              <a:r>
                <a:rPr lang="en-GB" sz="1200">
                  <a:solidFill>
                    <a:schemeClr val="lt1"/>
                  </a:solidFill>
                  <a:latin typeface="Roboto"/>
                  <a:ea typeface="Roboto"/>
                  <a:cs typeface="Roboto"/>
                  <a:sym typeface="Roboto"/>
                </a:rPr>
                <a:t>CART and regression</a:t>
              </a:r>
              <a:endParaRPr sz="1200">
                <a:solidFill>
                  <a:schemeClr val="lt1"/>
                </a:solidFill>
                <a:latin typeface="Roboto"/>
                <a:ea typeface="Roboto"/>
                <a:cs typeface="Roboto"/>
                <a:sym typeface="Roboto"/>
              </a:endParaRPr>
            </a:p>
            <a:p>
              <a:pPr marL="0" lvl="0" indent="0" algn="ctr" rtl="0">
                <a:spcBef>
                  <a:spcPts val="0"/>
                </a:spcBef>
                <a:spcAft>
                  <a:spcPts val="0"/>
                </a:spcAft>
                <a:buNone/>
              </a:pPr>
              <a:endParaRPr sz="1200">
                <a:solidFill>
                  <a:schemeClr val="lt1"/>
                </a:solidFill>
                <a:latin typeface="Roboto"/>
                <a:ea typeface="Roboto"/>
                <a:cs typeface="Roboto"/>
                <a:sym typeface="Roboto"/>
              </a:endParaRPr>
            </a:p>
            <a:p>
              <a:pPr marL="0" lvl="0" indent="0" algn="ctr" rtl="0">
                <a:spcBef>
                  <a:spcPts val="0"/>
                </a:spcBef>
                <a:spcAft>
                  <a:spcPts val="0"/>
                </a:spcAft>
                <a:buNone/>
              </a:pPr>
              <a:r>
                <a:rPr lang="en-GB" sz="1200">
                  <a:solidFill>
                    <a:schemeClr val="lt1"/>
                  </a:solidFill>
                  <a:latin typeface="Roboto"/>
                  <a:ea typeface="Roboto"/>
                  <a:cs typeface="Roboto"/>
                  <a:sym typeface="Roboto"/>
                </a:rPr>
                <a:t> Difficult to interpret results for those with no statistics background </a:t>
              </a:r>
              <a:endParaRPr sz="1200">
                <a:solidFill>
                  <a:schemeClr val="lt1"/>
                </a:solidFill>
                <a:latin typeface="Roboto"/>
                <a:ea typeface="Roboto"/>
                <a:cs typeface="Roboto"/>
                <a:sym typeface="Roboto"/>
              </a:endParaRPr>
            </a:p>
          </p:txBody>
        </p:sp>
      </p:grpSp>
      <p:grpSp>
        <p:nvGrpSpPr>
          <p:cNvPr id="895" name="Google Shape;895;p42"/>
          <p:cNvGrpSpPr/>
          <p:nvPr/>
        </p:nvGrpSpPr>
        <p:grpSpPr>
          <a:xfrm>
            <a:off x="1682650" y="1178586"/>
            <a:ext cx="2647426" cy="1603370"/>
            <a:chOff x="601743" y="1886725"/>
            <a:chExt cx="2421057" cy="790499"/>
          </a:xfrm>
        </p:grpSpPr>
        <p:sp>
          <p:nvSpPr>
            <p:cNvPr id="896" name="Google Shape;896;p42"/>
            <p:cNvSpPr txBox="1"/>
            <p:nvPr/>
          </p:nvSpPr>
          <p:spPr>
            <a:xfrm>
              <a:off x="601788" y="188672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897" name="Google Shape;897;p42"/>
            <p:cNvSpPr txBox="1"/>
            <p:nvPr/>
          </p:nvSpPr>
          <p:spPr>
            <a:xfrm>
              <a:off x="60180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Variables</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898" name="Google Shape;898;p42"/>
            <p:cNvSpPr txBox="1"/>
            <p:nvPr/>
          </p:nvSpPr>
          <p:spPr>
            <a:xfrm>
              <a:off x="601743" y="2229324"/>
              <a:ext cx="2421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Model only generated by fixed amounts of variables in dataset</a:t>
              </a:r>
              <a:endParaRPr sz="1200">
                <a:solidFill>
                  <a:schemeClr val="lt1"/>
                </a:solidFill>
                <a:latin typeface="Roboto"/>
                <a:ea typeface="Roboto"/>
                <a:cs typeface="Roboto"/>
                <a:sym typeface="Roboto"/>
              </a:endParaRPr>
            </a:p>
            <a:p>
              <a:pPr marL="0" lvl="0" indent="0" algn="ctr" rtl="0">
                <a:spcBef>
                  <a:spcPts val="0"/>
                </a:spcBef>
                <a:spcAft>
                  <a:spcPts val="0"/>
                </a:spcAft>
                <a:buNone/>
              </a:pPr>
              <a:endParaRPr sz="1200">
                <a:solidFill>
                  <a:schemeClr val="lt1"/>
                </a:solidFill>
                <a:latin typeface="Roboto"/>
                <a:ea typeface="Roboto"/>
                <a:cs typeface="Roboto"/>
                <a:sym typeface="Roboto"/>
              </a:endParaRPr>
            </a:p>
            <a:p>
              <a:pPr marL="0" lvl="0" indent="0" algn="ctr" rtl="0">
                <a:spcBef>
                  <a:spcPts val="0"/>
                </a:spcBef>
                <a:spcAft>
                  <a:spcPts val="0"/>
                </a:spcAft>
                <a:buNone/>
              </a:pPr>
              <a:r>
                <a:rPr lang="en-GB" sz="1200">
                  <a:solidFill>
                    <a:schemeClr val="lt1"/>
                  </a:solidFill>
                  <a:latin typeface="Roboto"/>
                  <a:ea typeface="Roboto"/>
                  <a:cs typeface="Roboto"/>
                  <a:sym typeface="Roboto"/>
                </a:rPr>
                <a:t>There are other possible variables affecting Y that is not in the dataset </a:t>
              </a:r>
              <a:endParaRPr sz="1200">
                <a:solidFill>
                  <a:schemeClr val="lt1"/>
                </a:solidFill>
                <a:latin typeface="Roboto"/>
                <a:ea typeface="Roboto"/>
                <a:cs typeface="Roboto"/>
                <a:sym typeface="Roboto"/>
              </a:endParaRPr>
            </a:p>
            <a:p>
              <a:pPr marL="0" lvl="0" indent="0" algn="just" rtl="0">
                <a:lnSpc>
                  <a:spcPct val="115000"/>
                </a:lnSpc>
                <a:spcBef>
                  <a:spcPts val="0"/>
                </a:spcBef>
                <a:spcAft>
                  <a:spcPts val="0"/>
                </a:spcAft>
                <a:buClr>
                  <a:schemeClr val="dk1"/>
                </a:buClr>
                <a:buSzPts val="1100"/>
                <a:buFont typeface="Arial"/>
                <a:buNone/>
              </a:pPr>
              <a:endParaRPr sz="1200">
                <a:solidFill>
                  <a:schemeClr val="lt1"/>
                </a:solidFill>
                <a:latin typeface="Roboto"/>
                <a:ea typeface="Roboto"/>
                <a:cs typeface="Roboto"/>
                <a:sym typeface="Roboto"/>
              </a:endParaRPr>
            </a:p>
          </p:txBody>
        </p:sp>
      </p:grpSp>
      <p:grpSp>
        <p:nvGrpSpPr>
          <p:cNvPr id="899" name="Google Shape;899;p42"/>
          <p:cNvGrpSpPr/>
          <p:nvPr/>
        </p:nvGrpSpPr>
        <p:grpSpPr>
          <a:xfrm>
            <a:off x="4728192" y="1178632"/>
            <a:ext cx="2647612" cy="1603409"/>
            <a:chOff x="3386750" y="1886725"/>
            <a:chExt cx="2421006" cy="787800"/>
          </a:xfrm>
        </p:grpSpPr>
        <p:sp>
          <p:nvSpPr>
            <p:cNvPr id="900" name="Google Shape;900;p42"/>
            <p:cNvSpPr txBox="1"/>
            <p:nvPr/>
          </p:nvSpPr>
          <p:spPr>
            <a:xfrm>
              <a:off x="377790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Eg. Do not Call Registry</a:t>
              </a:r>
              <a:endParaRPr sz="1200">
                <a:solidFill>
                  <a:schemeClr val="lt1"/>
                </a:solidFill>
                <a:latin typeface="Roboto"/>
                <a:ea typeface="Roboto"/>
                <a:cs typeface="Roboto"/>
                <a:sym typeface="Roboto"/>
              </a:endParaRPr>
            </a:p>
          </p:txBody>
        </p:sp>
        <p:sp>
          <p:nvSpPr>
            <p:cNvPr id="901" name="Google Shape;901;p42"/>
            <p:cNvSpPr txBox="1"/>
            <p:nvPr/>
          </p:nvSpPr>
          <p:spPr>
            <a:xfrm>
              <a:off x="338675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Legal Restriction</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902" name="Google Shape;902;p42"/>
            <p:cNvSpPr txBox="1"/>
            <p:nvPr/>
          </p:nvSpPr>
          <p:spPr>
            <a:xfrm>
              <a:off x="3386756" y="188672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903" name="Google Shape;903;p42"/>
          <p:cNvGrpSpPr/>
          <p:nvPr/>
        </p:nvGrpSpPr>
        <p:grpSpPr>
          <a:xfrm>
            <a:off x="4728316" y="3157473"/>
            <a:ext cx="2647412" cy="1603409"/>
            <a:chOff x="3386712" y="2866175"/>
            <a:chExt cx="2421044" cy="787800"/>
          </a:xfrm>
        </p:grpSpPr>
        <p:sp>
          <p:nvSpPr>
            <p:cNvPr id="904" name="Google Shape;904;p42"/>
            <p:cNvSpPr txBox="1"/>
            <p:nvPr/>
          </p:nvSpPr>
          <p:spPr>
            <a:xfrm>
              <a:off x="3386756" y="286617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905" name="Google Shape;905;p42"/>
            <p:cNvSpPr txBox="1"/>
            <p:nvPr/>
          </p:nvSpPr>
          <p:spPr>
            <a:xfrm>
              <a:off x="3386712" y="3174800"/>
              <a:ext cx="2421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Usage of automated functions such as Gaussianize </a:t>
              </a:r>
              <a:endParaRPr sz="1200">
                <a:solidFill>
                  <a:schemeClr val="lt1"/>
                </a:solidFill>
                <a:latin typeface="Roboto"/>
                <a:ea typeface="Roboto"/>
                <a:cs typeface="Roboto"/>
                <a:sym typeface="Roboto"/>
              </a:endParaRPr>
            </a:p>
            <a:p>
              <a:pPr marL="0" lvl="0" indent="0" algn="ctr" rtl="0">
                <a:spcBef>
                  <a:spcPts val="0"/>
                </a:spcBef>
                <a:spcAft>
                  <a:spcPts val="0"/>
                </a:spcAft>
                <a:buNone/>
              </a:pPr>
              <a:endParaRPr sz="1200">
                <a:solidFill>
                  <a:schemeClr val="lt1"/>
                </a:solidFill>
                <a:latin typeface="Roboto"/>
                <a:ea typeface="Roboto"/>
                <a:cs typeface="Roboto"/>
                <a:sym typeface="Roboto"/>
              </a:endParaRPr>
            </a:p>
            <a:p>
              <a:pPr marL="0" lvl="0" indent="0" algn="ctr" rtl="0">
                <a:spcBef>
                  <a:spcPts val="0"/>
                </a:spcBef>
                <a:spcAft>
                  <a:spcPts val="0"/>
                </a:spcAft>
                <a:buNone/>
              </a:pPr>
              <a:r>
                <a:rPr lang="en-GB" sz="1200">
                  <a:solidFill>
                    <a:schemeClr val="lt1"/>
                  </a:solidFill>
                  <a:latin typeface="Roboto"/>
                  <a:ea typeface="Roboto"/>
                  <a:cs typeface="Roboto"/>
                  <a:sym typeface="Roboto"/>
                </a:rPr>
                <a:t>Harder to calculate exact splitting points</a:t>
              </a:r>
              <a:endParaRPr sz="1200">
                <a:solidFill>
                  <a:schemeClr val="lt1"/>
                </a:solidFill>
                <a:latin typeface="Roboto"/>
                <a:ea typeface="Roboto"/>
                <a:cs typeface="Roboto"/>
                <a:sym typeface="Roboto"/>
              </a:endParaRPr>
            </a:p>
          </p:txBody>
        </p:sp>
        <p:sp>
          <p:nvSpPr>
            <p:cNvPr id="906" name="Google Shape;906;p42"/>
            <p:cNvSpPr txBox="1"/>
            <p:nvPr/>
          </p:nvSpPr>
          <p:spPr>
            <a:xfrm>
              <a:off x="338675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Normalization</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907" name="Google Shape;907;p42"/>
          <p:cNvGrpSpPr/>
          <p:nvPr/>
        </p:nvGrpSpPr>
        <p:grpSpPr>
          <a:xfrm>
            <a:off x="4728050" y="1303460"/>
            <a:ext cx="2647655" cy="1478395"/>
            <a:chOff x="2237455" y="2736718"/>
            <a:chExt cx="2421267" cy="1106500"/>
          </a:xfrm>
        </p:grpSpPr>
        <p:sp>
          <p:nvSpPr>
            <p:cNvPr id="908" name="Google Shape;908;p42"/>
            <p:cNvSpPr txBox="1"/>
            <p:nvPr/>
          </p:nvSpPr>
          <p:spPr>
            <a:xfrm>
              <a:off x="2237455" y="3010718"/>
              <a:ext cx="2421000" cy="83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Duration of current calls are unknown until call is finished</a:t>
              </a:r>
              <a:endParaRPr sz="1200">
                <a:solidFill>
                  <a:schemeClr val="lt1"/>
                </a:solidFill>
                <a:latin typeface="Roboto"/>
                <a:ea typeface="Roboto"/>
                <a:cs typeface="Roboto"/>
                <a:sym typeface="Roboto"/>
              </a:endParaRPr>
            </a:p>
            <a:p>
              <a:pPr marL="0" lvl="0" indent="0" algn="ctr" rtl="0">
                <a:spcBef>
                  <a:spcPts val="0"/>
                </a:spcBef>
                <a:spcAft>
                  <a:spcPts val="0"/>
                </a:spcAft>
                <a:buNone/>
              </a:pPr>
              <a:endParaRPr sz="1200">
                <a:solidFill>
                  <a:schemeClr val="lt1"/>
                </a:solidFill>
                <a:latin typeface="Roboto"/>
                <a:ea typeface="Roboto"/>
                <a:cs typeface="Roboto"/>
                <a:sym typeface="Roboto"/>
              </a:endParaRPr>
            </a:p>
            <a:p>
              <a:pPr marL="0" lvl="0" indent="0" algn="ctr" rtl="0">
                <a:spcBef>
                  <a:spcPts val="0"/>
                </a:spcBef>
                <a:spcAft>
                  <a:spcPts val="0"/>
                </a:spcAft>
                <a:buNone/>
              </a:pPr>
              <a:r>
                <a:rPr lang="en-GB" sz="1200">
                  <a:solidFill>
                    <a:schemeClr val="lt1"/>
                  </a:solidFill>
                  <a:latin typeface="Roboto"/>
                  <a:ea typeface="Roboto"/>
                  <a:cs typeface="Roboto"/>
                  <a:sym typeface="Roboto"/>
                </a:rPr>
                <a:t>Customer’s decision to make a deposit is not known</a:t>
              </a:r>
              <a:endParaRPr sz="1200">
                <a:solidFill>
                  <a:schemeClr val="lt1"/>
                </a:solidFill>
                <a:latin typeface="Roboto"/>
                <a:ea typeface="Roboto"/>
                <a:cs typeface="Roboto"/>
                <a:sym typeface="Roboto"/>
              </a:endParaRPr>
            </a:p>
          </p:txBody>
        </p:sp>
        <p:sp>
          <p:nvSpPr>
            <p:cNvPr id="909" name="Google Shape;909;p42"/>
            <p:cNvSpPr txBox="1"/>
            <p:nvPr/>
          </p:nvSpPr>
          <p:spPr>
            <a:xfrm>
              <a:off x="2237722" y="2736718"/>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Duration </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sp>
        <p:nvSpPr>
          <p:cNvPr id="910" name="Google Shape;910;p42"/>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a:t>Limitations</a:t>
            </a:r>
            <a:endParaRPr/>
          </a:p>
        </p:txBody>
      </p:sp>
      <p:grpSp>
        <p:nvGrpSpPr>
          <p:cNvPr id="911" name="Google Shape;911;p42"/>
          <p:cNvGrpSpPr/>
          <p:nvPr/>
        </p:nvGrpSpPr>
        <p:grpSpPr>
          <a:xfrm>
            <a:off x="4758603" y="1253675"/>
            <a:ext cx="323714" cy="410136"/>
            <a:chOff x="-30805300" y="1938725"/>
            <a:chExt cx="291450" cy="290650"/>
          </a:xfrm>
        </p:grpSpPr>
        <p:sp>
          <p:nvSpPr>
            <p:cNvPr id="912" name="Google Shape;912;p42"/>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2"/>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42"/>
          <p:cNvGrpSpPr/>
          <p:nvPr/>
        </p:nvGrpSpPr>
        <p:grpSpPr>
          <a:xfrm>
            <a:off x="1716531" y="3207243"/>
            <a:ext cx="412345" cy="410128"/>
            <a:chOff x="-5635200" y="2037975"/>
            <a:chExt cx="293025" cy="291450"/>
          </a:xfrm>
        </p:grpSpPr>
        <p:sp>
          <p:nvSpPr>
            <p:cNvPr id="915" name="Google Shape;915;p4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42"/>
          <p:cNvGrpSpPr/>
          <p:nvPr/>
        </p:nvGrpSpPr>
        <p:grpSpPr>
          <a:xfrm>
            <a:off x="4778246" y="3207253"/>
            <a:ext cx="284441" cy="296112"/>
            <a:chOff x="1150333" y="4314328"/>
            <a:chExt cx="284441" cy="296112"/>
          </a:xfrm>
        </p:grpSpPr>
        <p:sp>
          <p:nvSpPr>
            <p:cNvPr id="918" name="Google Shape;918;p42"/>
            <p:cNvSpPr/>
            <p:nvPr/>
          </p:nvSpPr>
          <p:spPr>
            <a:xfrm>
              <a:off x="1335730" y="4314328"/>
              <a:ext cx="99044" cy="104227"/>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2"/>
            <p:cNvSpPr/>
            <p:nvPr/>
          </p:nvSpPr>
          <p:spPr>
            <a:xfrm>
              <a:off x="1150333" y="4341624"/>
              <a:ext cx="257642" cy="268816"/>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42"/>
          <p:cNvGrpSpPr/>
          <p:nvPr/>
        </p:nvGrpSpPr>
        <p:grpSpPr>
          <a:xfrm>
            <a:off x="1716677" y="1215592"/>
            <a:ext cx="323742" cy="296115"/>
            <a:chOff x="3115594" y="2860966"/>
            <a:chExt cx="355526" cy="354586"/>
          </a:xfrm>
        </p:grpSpPr>
        <p:sp>
          <p:nvSpPr>
            <p:cNvPr id="921" name="Google Shape;921;p42"/>
            <p:cNvSpPr/>
            <p:nvPr/>
          </p:nvSpPr>
          <p:spPr>
            <a:xfrm>
              <a:off x="3115594" y="3046374"/>
              <a:ext cx="172030" cy="169178"/>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2"/>
            <p:cNvSpPr/>
            <p:nvPr/>
          </p:nvSpPr>
          <p:spPr>
            <a:xfrm>
              <a:off x="3242697" y="2860966"/>
              <a:ext cx="228423" cy="227482"/>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 name="Google Shape;923;p42"/>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CHEE WEI KIAT COLIN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sp>
        <p:nvSpPr>
          <p:cNvPr id="928" name="Google Shape;928;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31</a:t>
            </a:fld>
            <a:endParaRPr/>
          </a:p>
        </p:txBody>
      </p:sp>
      <p:sp>
        <p:nvSpPr>
          <p:cNvPr id="929" name="Google Shape;929;p43"/>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a:t>Applicability of MARS to other industries</a:t>
            </a:r>
            <a:endParaRPr/>
          </a:p>
        </p:txBody>
      </p:sp>
      <p:sp>
        <p:nvSpPr>
          <p:cNvPr id="930" name="Google Shape;930;p43"/>
          <p:cNvSpPr txBox="1"/>
          <p:nvPr/>
        </p:nvSpPr>
        <p:spPr>
          <a:xfrm>
            <a:off x="1412093" y="1270200"/>
            <a:ext cx="2716200" cy="5001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Real Estate </a:t>
            </a:r>
            <a:endParaRPr sz="1900" b="1">
              <a:solidFill>
                <a:srgbClr val="FFFFFF"/>
              </a:solidFill>
              <a:latin typeface="Fira Sans Extra Condensed"/>
              <a:ea typeface="Fira Sans Extra Condensed"/>
              <a:cs typeface="Fira Sans Extra Condensed"/>
              <a:sym typeface="Fira Sans Extra Condensed"/>
            </a:endParaRPr>
          </a:p>
        </p:txBody>
      </p:sp>
      <p:sp>
        <p:nvSpPr>
          <p:cNvPr id="931" name="Google Shape;931;p43"/>
          <p:cNvSpPr txBox="1"/>
          <p:nvPr/>
        </p:nvSpPr>
        <p:spPr>
          <a:xfrm>
            <a:off x="5109268" y="1270200"/>
            <a:ext cx="2716200" cy="5001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B2B</a:t>
            </a:r>
            <a:endParaRPr sz="1900" b="1">
              <a:solidFill>
                <a:srgbClr val="FFFFFF"/>
              </a:solidFill>
              <a:latin typeface="Fira Sans Extra Condensed"/>
              <a:ea typeface="Fira Sans Extra Condensed"/>
              <a:cs typeface="Fira Sans Extra Condensed"/>
              <a:sym typeface="Fira Sans Extra Condensed"/>
            </a:endParaRPr>
          </a:p>
        </p:txBody>
      </p:sp>
      <p:sp>
        <p:nvSpPr>
          <p:cNvPr id="932" name="Google Shape;932;p43"/>
          <p:cNvSpPr txBox="1">
            <a:spLocks noGrp="1"/>
          </p:cNvSpPr>
          <p:nvPr>
            <p:ph type="body" idx="4294967295"/>
          </p:nvPr>
        </p:nvSpPr>
        <p:spPr>
          <a:xfrm>
            <a:off x="1412100" y="1965525"/>
            <a:ext cx="27162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rgbClr val="000000"/>
                </a:solidFill>
              </a:rPr>
              <a:t>Determine which owner to call based on how likely to sell a property</a:t>
            </a:r>
            <a:endParaRPr sz="1200">
              <a:solidFill>
                <a:srgbClr val="000000"/>
              </a:solidFill>
            </a:endParaRPr>
          </a:p>
        </p:txBody>
      </p:sp>
      <p:sp>
        <p:nvSpPr>
          <p:cNvPr id="933" name="Google Shape;933;p43"/>
          <p:cNvSpPr txBox="1">
            <a:spLocks noGrp="1"/>
          </p:cNvSpPr>
          <p:nvPr>
            <p:ph type="body" idx="4294967295"/>
          </p:nvPr>
        </p:nvSpPr>
        <p:spPr>
          <a:xfrm>
            <a:off x="1366950" y="2596475"/>
            <a:ext cx="2806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rgbClr val="000000"/>
                </a:solidFill>
              </a:rPr>
              <a:t>Based on important variables such as:</a:t>
            </a:r>
            <a:endParaRPr sz="1200">
              <a:solidFill>
                <a:srgbClr val="000000"/>
              </a:solidFill>
            </a:endParaRPr>
          </a:p>
        </p:txBody>
      </p:sp>
      <p:cxnSp>
        <p:nvCxnSpPr>
          <p:cNvPr id="934" name="Google Shape;934;p43"/>
          <p:cNvCxnSpPr/>
          <p:nvPr/>
        </p:nvCxnSpPr>
        <p:spPr>
          <a:xfrm>
            <a:off x="1454550" y="2538225"/>
            <a:ext cx="2721600" cy="0"/>
          </a:xfrm>
          <a:prstGeom prst="straightConnector1">
            <a:avLst/>
          </a:prstGeom>
          <a:noFill/>
          <a:ln w="9525" cap="flat" cmpd="sng">
            <a:solidFill>
              <a:schemeClr val="dk2"/>
            </a:solidFill>
            <a:prstDash val="solid"/>
            <a:round/>
            <a:headEnd type="none" w="med" len="med"/>
            <a:tailEnd type="none" w="med" len="med"/>
          </a:ln>
        </p:spPr>
      </p:cxnSp>
      <p:pic>
        <p:nvPicPr>
          <p:cNvPr id="935" name="Google Shape;935;p43"/>
          <p:cNvPicPr preferRelativeResize="0"/>
          <p:nvPr/>
        </p:nvPicPr>
        <p:blipFill>
          <a:blip r:embed="rId3">
            <a:alphaModFix/>
          </a:blip>
          <a:stretch>
            <a:fillRect/>
          </a:stretch>
        </p:blipFill>
        <p:spPr>
          <a:xfrm>
            <a:off x="1412100" y="3058225"/>
            <a:ext cx="393600" cy="393600"/>
          </a:xfrm>
          <a:prstGeom prst="rect">
            <a:avLst/>
          </a:prstGeom>
          <a:noFill/>
          <a:ln>
            <a:noFill/>
          </a:ln>
        </p:spPr>
      </p:pic>
      <p:sp>
        <p:nvSpPr>
          <p:cNvPr id="936" name="Google Shape;936;p43"/>
          <p:cNvSpPr/>
          <p:nvPr/>
        </p:nvSpPr>
        <p:spPr>
          <a:xfrm>
            <a:off x="2042400" y="3050875"/>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Value of Property</a:t>
            </a:r>
            <a:endParaRPr b="1">
              <a:solidFill>
                <a:srgbClr val="FFFFFF"/>
              </a:solidFill>
              <a:latin typeface="Fira Sans Extra Condensed"/>
              <a:ea typeface="Fira Sans Extra Condensed"/>
              <a:cs typeface="Fira Sans Extra Condensed"/>
              <a:sym typeface="Fira Sans Extra Condensed"/>
            </a:endParaRPr>
          </a:p>
        </p:txBody>
      </p:sp>
      <p:sp>
        <p:nvSpPr>
          <p:cNvPr id="937" name="Google Shape;937;p43"/>
          <p:cNvSpPr/>
          <p:nvPr/>
        </p:nvSpPr>
        <p:spPr>
          <a:xfrm>
            <a:off x="1454550" y="3673050"/>
            <a:ext cx="351153" cy="408286"/>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3"/>
          <p:cNvSpPr/>
          <p:nvPr/>
        </p:nvSpPr>
        <p:spPr>
          <a:xfrm>
            <a:off x="2042400" y="3673050"/>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Age, Occupation, Salary</a:t>
            </a:r>
            <a:endParaRPr b="1">
              <a:solidFill>
                <a:srgbClr val="FFFFFF"/>
              </a:solidFill>
              <a:latin typeface="Fira Sans Extra Condensed"/>
              <a:ea typeface="Fira Sans Extra Condensed"/>
              <a:cs typeface="Fira Sans Extra Condensed"/>
              <a:sym typeface="Fira Sans Extra Condensed"/>
            </a:endParaRPr>
          </a:p>
        </p:txBody>
      </p:sp>
      <p:pic>
        <p:nvPicPr>
          <p:cNvPr id="939" name="Google Shape;939;p43"/>
          <p:cNvPicPr preferRelativeResize="0"/>
          <p:nvPr/>
        </p:nvPicPr>
        <p:blipFill>
          <a:blip r:embed="rId4">
            <a:alphaModFix/>
          </a:blip>
          <a:stretch>
            <a:fillRect/>
          </a:stretch>
        </p:blipFill>
        <p:spPr>
          <a:xfrm>
            <a:off x="1473475" y="4302549"/>
            <a:ext cx="313304" cy="393600"/>
          </a:xfrm>
          <a:prstGeom prst="rect">
            <a:avLst/>
          </a:prstGeom>
          <a:noFill/>
          <a:ln>
            <a:noFill/>
          </a:ln>
        </p:spPr>
      </p:pic>
      <p:sp>
        <p:nvSpPr>
          <p:cNvPr id="940" name="Google Shape;940;p43"/>
          <p:cNvSpPr/>
          <p:nvPr/>
        </p:nvSpPr>
        <p:spPr>
          <a:xfrm>
            <a:off x="2042400" y="4302550"/>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Location of Property</a:t>
            </a:r>
            <a:endParaRPr b="1">
              <a:solidFill>
                <a:srgbClr val="FFFFFF"/>
              </a:solidFill>
              <a:latin typeface="Fira Sans Extra Condensed"/>
              <a:ea typeface="Fira Sans Extra Condensed"/>
              <a:cs typeface="Fira Sans Extra Condensed"/>
              <a:sym typeface="Fira Sans Extra Condensed"/>
            </a:endParaRPr>
          </a:p>
        </p:txBody>
      </p:sp>
      <p:sp>
        <p:nvSpPr>
          <p:cNvPr id="941" name="Google Shape;941;p43"/>
          <p:cNvSpPr txBox="1">
            <a:spLocks noGrp="1"/>
          </p:cNvSpPr>
          <p:nvPr>
            <p:ph type="body" idx="4294967295"/>
          </p:nvPr>
        </p:nvSpPr>
        <p:spPr>
          <a:xfrm>
            <a:off x="5107925" y="1969925"/>
            <a:ext cx="27162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rgbClr val="000000"/>
                </a:solidFill>
              </a:rPr>
              <a:t>Determine which business to call based on how likely to do business </a:t>
            </a:r>
            <a:endParaRPr sz="1200">
              <a:solidFill>
                <a:srgbClr val="000000"/>
              </a:solidFill>
            </a:endParaRPr>
          </a:p>
        </p:txBody>
      </p:sp>
      <p:sp>
        <p:nvSpPr>
          <p:cNvPr id="942" name="Google Shape;942;p43"/>
          <p:cNvSpPr txBox="1">
            <a:spLocks noGrp="1"/>
          </p:cNvSpPr>
          <p:nvPr>
            <p:ph type="body" idx="4294967295"/>
          </p:nvPr>
        </p:nvSpPr>
        <p:spPr>
          <a:xfrm>
            <a:off x="5062775" y="2600875"/>
            <a:ext cx="2806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rgbClr val="000000"/>
                </a:solidFill>
              </a:rPr>
              <a:t>Based on important variables such as:</a:t>
            </a:r>
            <a:endParaRPr sz="1200">
              <a:solidFill>
                <a:srgbClr val="000000"/>
              </a:solidFill>
            </a:endParaRPr>
          </a:p>
        </p:txBody>
      </p:sp>
      <p:cxnSp>
        <p:nvCxnSpPr>
          <p:cNvPr id="943" name="Google Shape;943;p43"/>
          <p:cNvCxnSpPr/>
          <p:nvPr/>
        </p:nvCxnSpPr>
        <p:spPr>
          <a:xfrm>
            <a:off x="5150375" y="2542625"/>
            <a:ext cx="2721600" cy="0"/>
          </a:xfrm>
          <a:prstGeom prst="straightConnector1">
            <a:avLst/>
          </a:prstGeom>
          <a:noFill/>
          <a:ln w="9525" cap="flat" cmpd="sng">
            <a:solidFill>
              <a:schemeClr val="dk2"/>
            </a:solidFill>
            <a:prstDash val="solid"/>
            <a:round/>
            <a:headEnd type="none" w="med" len="med"/>
            <a:tailEnd type="none" w="med" len="med"/>
          </a:ln>
        </p:spPr>
      </p:cxnSp>
      <p:grpSp>
        <p:nvGrpSpPr>
          <p:cNvPr id="944" name="Google Shape;944;p43"/>
          <p:cNvGrpSpPr/>
          <p:nvPr/>
        </p:nvGrpSpPr>
        <p:grpSpPr>
          <a:xfrm>
            <a:off x="5150375" y="3044073"/>
            <a:ext cx="420796" cy="421914"/>
            <a:chOff x="-2060175" y="2768875"/>
            <a:chExt cx="291450" cy="292225"/>
          </a:xfrm>
        </p:grpSpPr>
        <p:sp>
          <p:nvSpPr>
            <p:cNvPr id="945" name="Google Shape;945;p4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 name="Google Shape;947;p43"/>
          <p:cNvSpPr/>
          <p:nvPr/>
        </p:nvSpPr>
        <p:spPr>
          <a:xfrm>
            <a:off x="5756950" y="3044075"/>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Revenue (balance)</a:t>
            </a:r>
            <a:endParaRPr b="1">
              <a:solidFill>
                <a:srgbClr val="FFFFFF"/>
              </a:solidFill>
              <a:latin typeface="Fira Sans Extra Condensed"/>
              <a:ea typeface="Fira Sans Extra Condensed"/>
              <a:cs typeface="Fira Sans Extra Condensed"/>
              <a:sym typeface="Fira Sans Extra Condensed"/>
            </a:endParaRPr>
          </a:p>
        </p:txBody>
      </p:sp>
      <p:grpSp>
        <p:nvGrpSpPr>
          <p:cNvPr id="948" name="Google Shape;948;p43"/>
          <p:cNvGrpSpPr/>
          <p:nvPr/>
        </p:nvGrpSpPr>
        <p:grpSpPr>
          <a:xfrm>
            <a:off x="5185734" y="3702159"/>
            <a:ext cx="350079" cy="350079"/>
            <a:chOff x="4429034" y="1494572"/>
            <a:chExt cx="350079" cy="350079"/>
          </a:xfrm>
        </p:grpSpPr>
        <p:sp>
          <p:nvSpPr>
            <p:cNvPr id="949" name="Google Shape;949;p43"/>
            <p:cNvSpPr/>
            <p:nvPr/>
          </p:nvSpPr>
          <p:spPr>
            <a:xfrm>
              <a:off x="4459766" y="1494572"/>
              <a:ext cx="102450" cy="102450"/>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3"/>
            <p:cNvSpPr/>
            <p:nvPr/>
          </p:nvSpPr>
          <p:spPr>
            <a:xfrm>
              <a:off x="4467212" y="1719359"/>
              <a:ext cx="125706" cy="81647"/>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3"/>
            <p:cNvSpPr/>
            <p:nvPr/>
          </p:nvSpPr>
          <p:spPr>
            <a:xfrm>
              <a:off x="4644099" y="1637948"/>
              <a:ext cx="105228" cy="101504"/>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3"/>
            <p:cNvSpPr/>
            <p:nvPr/>
          </p:nvSpPr>
          <p:spPr>
            <a:xfrm>
              <a:off x="4429034" y="1595130"/>
              <a:ext cx="163884" cy="104282"/>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3"/>
            <p:cNvSpPr/>
            <p:nvPr/>
          </p:nvSpPr>
          <p:spPr>
            <a:xfrm>
              <a:off x="4613367" y="1738477"/>
              <a:ext cx="165746" cy="106173"/>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 name="Google Shape;954;p43"/>
          <p:cNvSpPr/>
          <p:nvPr/>
        </p:nvSpPr>
        <p:spPr>
          <a:xfrm>
            <a:off x="5351450" y="3744061"/>
            <a:ext cx="122928" cy="80317"/>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3"/>
          <p:cNvSpPr/>
          <p:nvPr/>
        </p:nvSpPr>
        <p:spPr>
          <a:xfrm>
            <a:off x="5756950" y="3673038"/>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Number of Loans (General loans)</a:t>
            </a:r>
            <a:endParaRPr b="1">
              <a:solidFill>
                <a:srgbClr val="FFFFFF"/>
              </a:solidFill>
              <a:latin typeface="Fira Sans Extra Condensed"/>
              <a:ea typeface="Fira Sans Extra Condensed"/>
              <a:cs typeface="Fira Sans Extra Condensed"/>
              <a:sym typeface="Fira Sans Extra Condensed"/>
            </a:endParaRPr>
          </a:p>
        </p:txBody>
      </p:sp>
      <p:sp>
        <p:nvSpPr>
          <p:cNvPr id="956" name="Google Shape;956;p43"/>
          <p:cNvSpPr/>
          <p:nvPr/>
        </p:nvSpPr>
        <p:spPr>
          <a:xfrm>
            <a:off x="5193264" y="4340544"/>
            <a:ext cx="335019" cy="332311"/>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3"/>
          <p:cNvSpPr/>
          <p:nvPr/>
        </p:nvSpPr>
        <p:spPr>
          <a:xfrm>
            <a:off x="5756950" y="4302013"/>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Industry of Business (Job)</a:t>
            </a:r>
            <a:endParaRPr b="1">
              <a:solidFill>
                <a:srgbClr val="FFFFFF"/>
              </a:solidFill>
              <a:latin typeface="Fira Sans Extra Condensed"/>
              <a:ea typeface="Fira Sans Extra Condensed"/>
              <a:cs typeface="Fira Sans Extra Condensed"/>
              <a:sym typeface="Fira Sans Extra Condensed"/>
            </a:endParaRPr>
          </a:p>
        </p:txBody>
      </p:sp>
      <p:sp>
        <p:nvSpPr>
          <p:cNvPr id="958" name="Google Shape;958;p43"/>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CHEE WEI KIAT COLIN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32</a:t>
            </a:fld>
            <a:endParaRPr/>
          </a:p>
        </p:txBody>
      </p:sp>
      <p:sp>
        <p:nvSpPr>
          <p:cNvPr id="964" name="Google Shape;964;p44"/>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a:t>Applicability of MARS to other types of marketing</a:t>
            </a:r>
            <a:endParaRPr/>
          </a:p>
        </p:txBody>
      </p:sp>
      <p:sp>
        <p:nvSpPr>
          <p:cNvPr id="965" name="Google Shape;965;p44"/>
          <p:cNvSpPr txBox="1"/>
          <p:nvPr/>
        </p:nvSpPr>
        <p:spPr>
          <a:xfrm>
            <a:off x="1412093" y="1270200"/>
            <a:ext cx="2716200" cy="5001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Digital Marketing</a:t>
            </a:r>
            <a:endParaRPr sz="1900" b="1">
              <a:solidFill>
                <a:srgbClr val="FFFFFF"/>
              </a:solidFill>
              <a:latin typeface="Fira Sans Extra Condensed"/>
              <a:ea typeface="Fira Sans Extra Condensed"/>
              <a:cs typeface="Fira Sans Extra Condensed"/>
              <a:sym typeface="Fira Sans Extra Condensed"/>
            </a:endParaRPr>
          </a:p>
        </p:txBody>
      </p:sp>
      <p:sp>
        <p:nvSpPr>
          <p:cNvPr id="966" name="Google Shape;966;p44"/>
          <p:cNvSpPr txBox="1"/>
          <p:nvPr/>
        </p:nvSpPr>
        <p:spPr>
          <a:xfrm>
            <a:off x="5109268" y="1270200"/>
            <a:ext cx="2716200" cy="5001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Influencer Marketing</a:t>
            </a:r>
            <a:endParaRPr sz="1900" b="1">
              <a:solidFill>
                <a:srgbClr val="FFFFFF"/>
              </a:solidFill>
              <a:latin typeface="Fira Sans Extra Condensed"/>
              <a:ea typeface="Fira Sans Extra Condensed"/>
              <a:cs typeface="Fira Sans Extra Condensed"/>
              <a:sym typeface="Fira Sans Extra Condensed"/>
            </a:endParaRPr>
          </a:p>
        </p:txBody>
      </p:sp>
      <p:sp>
        <p:nvSpPr>
          <p:cNvPr id="967" name="Google Shape;967;p44"/>
          <p:cNvSpPr txBox="1">
            <a:spLocks noGrp="1"/>
          </p:cNvSpPr>
          <p:nvPr>
            <p:ph type="body" idx="4294967295"/>
          </p:nvPr>
        </p:nvSpPr>
        <p:spPr>
          <a:xfrm>
            <a:off x="1412100" y="1965525"/>
            <a:ext cx="27162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rgbClr val="000000"/>
                </a:solidFill>
              </a:rPr>
              <a:t>Determine target audience based on likelihood of conversion</a:t>
            </a:r>
            <a:endParaRPr sz="1200">
              <a:solidFill>
                <a:srgbClr val="000000"/>
              </a:solidFill>
            </a:endParaRPr>
          </a:p>
        </p:txBody>
      </p:sp>
      <p:sp>
        <p:nvSpPr>
          <p:cNvPr id="968" name="Google Shape;968;p44"/>
          <p:cNvSpPr txBox="1">
            <a:spLocks noGrp="1"/>
          </p:cNvSpPr>
          <p:nvPr>
            <p:ph type="body" idx="4294967295"/>
          </p:nvPr>
        </p:nvSpPr>
        <p:spPr>
          <a:xfrm>
            <a:off x="1366950" y="2596475"/>
            <a:ext cx="2806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rgbClr val="000000"/>
                </a:solidFill>
              </a:rPr>
              <a:t>Based on important variables such as:</a:t>
            </a:r>
            <a:endParaRPr sz="1200">
              <a:solidFill>
                <a:srgbClr val="000000"/>
              </a:solidFill>
            </a:endParaRPr>
          </a:p>
        </p:txBody>
      </p:sp>
      <p:cxnSp>
        <p:nvCxnSpPr>
          <p:cNvPr id="969" name="Google Shape;969;p44"/>
          <p:cNvCxnSpPr/>
          <p:nvPr/>
        </p:nvCxnSpPr>
        <p:spPr>
          <a:xfrm>
            <a:off x="1454550" y="2538225"/>
            <a:ext cx="2721600" cy="0"/>
          </a:xfrm>
          <a:prstGeom prst="straightConnector1">
            <a:avLst/>
          </a:prstGeom>
          <a:noFill/>
          <a:ln w="9525" cap="flat" cmpd="sng">
            <a:solidFill>
              <a:schemeClr val="dk2"/>
            </a:solidFill>
            <a:prstDash val="solid"/>
            <a:round/>
            <a:headEnd type="none" w="med" len="med"/>
            <a:tailEnd type="none" w="med" len="med"/>
          </a:ln>
        </p:spPr>
      </p:cxnSp>
      <p:sp>
        <p:nvSpPr>
          <p:cNvPr id="970" name="Google Shape;970;p44"/>
          <p:cNvSpPr/>
          <p:nvPr/>
        </p:nvSpPr>
        <p:spPr>
          <a:xfrm>
            <a:off x="2042400" y="3050875"/>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User targeted before? (Previous)</a:t>
            </a:r>
            <a:endParaRPr b="1">
              <a:solidFill>
                <a:srgbClr val="FFFFFF"/>
              </a:solidFill>
              <a:latin typeface="Fira Sans Extra Condensed"/>
              <a:ea typeface="Fira Sans Extra Condensed"/>
              <a:cs typeface="Fira Sans Extra Condensed"/>
              <a:sym typeface="Fira Sans Extra Condensed"/>
            </a:endParaRPr>
          </a:p>
        </p:txBody>
      </p:sp>
      <p:sp>
        <p:nvSpPr>
          <p:cNvPr id="971" name="Google Shape;971;p44"/>
          <p:cNvSpPr/>
          <p:nvPr/>
        </p:nvSpPr>
        <p:spPr>
          <a:xfrm>
            <a:off x="2042400" y="3673050"/>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Number of clicks on previous ad  (Campaign)</a:t>
            </a:r>
            <a:endParaRPr b="1">
              <a:solidFill>
                <a:srgbClr val="FFFFFF"/>
              </a:solidFill>
              <a:latin typeface="Fira Sans Extra Condensed"/>
              <a:ea typeface="Fira Sans Extra Condensed"/>
              <a:cs typeface="Fira Sans Extra Condensed"/>
              <a:sym typeface="Fira Sans Extra Condensed"/>
            </a:endParaRPr>
          </a:p>
        </p:txBody>
      </p:sp>
      <p:sp>
        <p:nvSpPr>
          <p:cNvPr id="972" name="Google Shape;972;p44"/>
          <p:cNvSpPr/>
          <p:nvPr/>
        </p:nvSpPr>
        <p:spPr>
          <a:xfrm>
            <a:off x="2042400" y="4302550"/>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Duration of site visit (Duration)</a:t>
            </a:r>
            <a:endParaRPr b="1">
              <a:solidFill>
                <a:srgbClr val="FFFFFF"/>
              </a:solidFill>
              <a:latin typeface="Fira Sans Extra Condensed"/>
              <a:ea typeface="Fira Sans Extra Condensed"/>
              <a:cs typeface="Fira Sans Extra Condensed"/>
              <a:sym typeface="Fira Sans Extra Condensed"/>
            </a:endParaRPr>
          </a:p>
        </p:txBody>
      </p:sp>
      <p:sp>
        <p:nvSpPr>
          <p:cNvPr id="973" name="Google Shape;973;p44"/>
          <p:cNvSpPr txBox="1">
            <a:spLocks noGrp="1"/>
          </p:cNvSpPr>
          <p:nvPr>
            <p:ph type="body" idx="4294967295"/>
          </p:nvPr>
        </p:nvSpPr>
        <p:spPr>
          <a:xfrm>
            <a:off x="5107925" y="1969925"/>
            <a:ext cx="27162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rgbClr val="000000"/>
                </a:solidFill>
              </a:rPr>
              <a:t>Determine whether a follower would purchase an advertised product </a:t>
            </a:r>
            <a:endParaRPr sz="1200">
              <a:solidFill>
                <a:srgbClr val="000000"/>
              </a:solidFill>
            </a:endParaRPr>
          </a:p>
        </p:txBody>
      </p:sp>
      <p:sp>
        <p:nvSpPr>
          <p:cNvPr id="974" name="Google Shape;974;p44"/>
          <p:cNvSpPr txBox="1">
            <a:spLocks noGrp="1"/>
          </p:cNvSpPr>
          <p:nvPr>
            <p:ph type="body" idx="4294967295"/>
          </p:nvPr>
        </p:nvSpPr>
        <p:spPr>
          <a:xfrm>
            <a:off x="5062775" y="2600875"/>
            <a:ext cx="2806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200">
                <a:solidFill>
                  <a:srgbClr val="000000"/>
                </a:solidFill>
              </a:rPr>
              <a:t>Based on important variables such as:</a:t>
            </a:r>
            <a:endParaRPr sz="1200">
              <a:solidFill>
                <a:srgbClr val="000000"/>
              </a:solidFill>
            </a:endParaRPr>
          </a:p>
        </p:txBody>
      </p:sp>
      <p:cxnSp>
        <p:nvCxnSpPr>
          <p:cNvPr id="975" name="Google Shape;975;p44"/>
          <p:cNvCxnSpPr/>
          <p:nvPr/>
        </p:nvCxnSpPr>
        <p:spPr>
          <a:xfrm>
            <a:off x="5150375" y="2542625"/>
            <a:ext cx="2721600" cy="0"/>
          </a:xfrm>
          <a:prstGeom prst="straightConnector1">
            <a:avLst/>
          </a:prstGeom>
          <a:noFill/>
          <a:ln w="9525" cap="flat" cmpd="sng">
            <a:solidFill>
              <a:schemeClr val="dk2"/>
            </a:solidFill>
            <a:prstDash val="solid"/>
            <a:round/>
            <a:headEnd type="none" w="med" len="med"/>
            <a:tailEnd type="none" w="med" len="med"/>
          </a:ln>
        </p:spPr>
      </p:cxnSp>
      <p:sp>
        <p:nvSpPr>
          <p:cNvPr id="976" name="Google Shape;976;p44"/>
          <p:cNvSpPr/>
          <p:nvPr/>
        </p:nvSpPr>
        <p:spPr>
          <a:xfrm>
            <a:off x="5756950" y="3044075"/>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Demographic of follower (age/job)</a:t>
            </a:r>
            <a:endParaRPr b="1">
              <a:solidFill>
                <a:srgbClr val="FFFFFF"/>
              </a:solidFill>
              <a:latin typeface="Fira Sans Extra Condensed"/>
              <a:ea typeface="Fira Sans Extra Condensed"/>
              <a:cs typeface="Fira Sans Extra Condensed"/>
              <a:sym typeface="Fira Sans Extra Condensed"/>
            </a:endParaRPr>
          </a:p>
        </p:txBody>
      </p:sp>
      <p:sp>
        <p:nvSpPr>
          <p:cNvPr id="977" name="Google Shape;977;p44"/>
          <p:cNvSpPr/>
          <p:nvPr/>
        </p:nvSpPr>
        <p:spPr>
          <a:xfrm>
            <a:off x="5756950" y="3673038"/>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Visits to influencer profile (Previous)</a:t>
            </a:r>
            <a:endParaRPr b="1">
              <a:solidFill>
                <a:srgbClr val="FFFFFF"/>
              </a:solidFill>
              <a:latin typeface="Fira Sans Extra Condensed"/>
              <a:ea typeface="Fira Sans Extra Condensed"/>
              <a:cs typeface="Fira Sans Extra Condensed"/>
              <a:sym typeface="Fira Sans Extra Condensed"/>
            </a:endParaRPr>
          </a:p>
        </p:txBody>
      </p:sp>
      <p:sp>
        <p:nvSpPr>
          <p:cNvPr id="978" name="Google Shape;978;p44"/>
          <p:cNvSpPr/>
          <p:nvPr/>
        </p:nvSpPr>
        <p:spPr>
          <a:xfrm>
            <a:off x="5756950" y="4302013"/>
            <a:ext cx="19164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b="1">
                <a:solidFill>
                  <a:srgbClr val="FFFFFF"/>
                </a:solidFill>
                <a:latin typeface="Fira Sans Extra Condensed"/>
                <a:ea typeface="Fira Sans Extra Condensed"/>
                <a:cs typeface="Fira Sans Extra Condensed"/>
                <a:sym typeface="Fira Sans Extra Condensed"/>
              </a:rPr>
              <a:t>Duration of viewing a post (Duration)</a:t>
            </a:r>
            <a:endParaRPr b="1">
              <a:solidFill>
                <a:srgbClr val="FFFFFF"/>
              </a:solidFill>
              <a:latin typeface="Fira Sans Extra Condensed"/>
              <a:ea typeface="Fira Sans Extra Condensed"/>
              <a:cs typeface="Fira Sans Extra Condensed"/>
              <a:sym typeface="Fira Sans Extra Condensed"/>
            </a:endParaRPr>
          </a:p>
        </p:txBody>
      </p:sp>
      <p:pic>
        <p:nvPicPr>
          <p:cNvPr id="979" name="Google Shape;979;p44"/>
          <p:cNvPicPr preferRelativeResize="0"/>
          <p:nvPr/>
        </p:nvPicPr>
        <p:blipFill>
          <a:blip r:embed="rId3">
            <a:alphaModFix/>
          </a:blip>
          <a:stretch>
            <a:fillRect/>
          </a:stretch>
        </p:blipFill>
        <p:spPr>
          <a:xfrm>
            <a:off x="1355765" y="3055481"/>
            <a:ext cx="548701" cy="399094"/>
          </a:xfrm>
          <a:prstGeom prst="rect">
            <a:avLst/>
          </a:prstGeom>
          <a:noFill/>
          <a:ln>
            <a:noFill/>
          </a:ln>
        </p:spPr>
      </p:pic>
      <p:grpSp>
        <p:nvGrpSpPr>
          <p:cNvPr id="980" name="Google Shape;980;p44"/>
          <p:cNvGrpSpPr/>
          <p:nvPr/>
        </p:nvGrpSpPr>
        <p:grpSpPr>
          <a:xfrm>
            <a:off x="1419725" y="3702160"/>
            <a:ext cx="420796" cy="421914"/>
            <a:chOff x="-2060175" y="2768875"/>
            <a:chExt cx="291450" cy="292225"/>
          </a:xfrm>
        </p:grpSpPr>
        <p:sp>
          <p:nvSpPr>
            <p:cNvPr id="981" name="Google Shape;981;p4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44"/>
          <p:cNvGrpSpPr/>
          <p:nvPr/>
        </p:nvGrpSpPr>
        <p:grpSpPr>
          <a:xfrm>
            <a:off x="1455086" y="4295203"/>
            <a:ext cx="350090" cy="421937"/>
            <a:chOff x="-30805300" y="1938725"/>
            <a:chExt cx="291450" cy="290650"/>
          </a:xfrm>
        </p:grpSpPr>
        <p:sp>
          <p:nvSpPr>
            <p:cNvPr id="984" name="Google Shape;984;p4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 name="Google Shape;986;p44"/>
          <p:cNvSpPr/>
          <p:nvPr/>
        </p:nvSpPr>
        <p:spPr>
          <a:xfrm>
            <a:off x="5185200" y="3050887"/>
            <a:ext cx="351153" cy="408286"/>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4"/>
          <p:cNvSpPr/>
          <p:nvPr/>
        </p:nvSpPr>
        <p:spPr>
          <a:xfrm>
            <a:off x="5178212" y="3717776"/>
            <a:ext cx="365135" cy="364171"/>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44"/>
          <p:cNvGrpSpPr/>
          <p:nvPr/>
        </p:nvGrpSpPr>
        <p:grpSpPr>
          <a:xfrm>
            <a:off x="5185736" y="4295203"/>
            <a:ext cx="350090" cy="421937"/>
            <a:chOff x="-30805300" y="1938725"/>
            <a:chExt cx="291450" cy="290650"/>
          </a:xfrm>
        </p:grpSpPr>
        <p:sp>
          <p:nvSpPr>
            <p:cNvPr id="989" name="Google Shape;989;p4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 name="Google Shape;991;p44"/>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CHEE WEI KIAT COLIN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33</a:t>
            </a:fld>
            <a:endParaRPr/>
          </a:p>
        </p:txBody>
      </p:sp>
      <p:sp>
        <p:nvSpPr>
          <p:cNvPr id="997" name="Google Shape;997;p45"/>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a:t>Summary</a:t>
            </a:r>
            <a:endParaRPr/>
          </a:p>
        </p:txBody>
      </p:sp>
      <p:sp>
        <p:nvSpPr>
          <p:cNvPr id="998" name="Google Shape;998;p45"/>
          <p:cNvSpPr txBox="1">
            <a:spLocks noGrp="1"/>
          </p:cNvSpPr>
          <p:nvPr>
            <p:ph type="body" idx="4294967295"/>
          </p:nvPr>
        </p:nvSpPr>
        <p:spPr>
          <a:xfrm>
            <a:off x="729550" y="1715825"/>
            <a:ext cx="3298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100" b="1">
                <a:solidFill>
                  <a:srgbClr val="000000"/>
                </a:solidFill>
              </a:rPr>
              <a:t>1.</a:t>
            </a:r>
            <a:r>
              <a:rPr lang="en-GB" sz="1100">
                <a:solidFill>
                  <a:srgbClr val="000000"/>
                </a:solidFill>
              </a:rPr>
              <a:t>  Develop a model to increase the efficiency and effectiveness of telemarketing through improving the conversion rate</a:t>
            </a:r>
            <a:endParaRPr sz="1100">
              <a:solidFill>
                <a:srgbClr val="000000"/>
              </a:solidFill>
            </a:endParaRPr>
          </a:p>
        </p:txBody>
      </p:sp>
      <p:sp>
        <p:nvSpPr>
          <p:cNvPr id="999" name="Google Shape;999;p45"/>
          <p:cNvSpPr txBox="1">
            <a:spLocks noGrp="1"/>
          </p:cNvSpPr>
          <p:nvPr>
            <p:ph type="body" idx="4294967295"/>
          </p:nvPr>
        </p:nvSpPr>
        <p:spPr>
          <a:xfrm>
            <a:off x="4951825" y="1715825"/>
            <a:ext cx="34626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100" b="1">
                <a:solidFill>
                  <a:srgbClr val="000000"/>
                </a:solidFill>
              </a:rPr>
              <a:t>2.</a:t>
            </a:r>
            <a:r>
              <a:rPr lang="en-GB" sz="1100">
                <a:solidFill>
                  <a:srgbClr val="000000"/>
                </a:solidFill>
              </a:rPr>
              <a:t> Evaluated possible models and decided that a tuned MARS model will achieve our goal</a:t>
            </a:r>
            <a:endParaRPr sz="1100">
              <a:solidFill>
                <a:srgbClr val="000000"/>
              </a:solidFill>
            </a:endParaRPr>
          </a:p>
        </p:txBody>
      </p:sp>
      <p:sp>
        <p:nvSpPr>
          <p:cNvPr id="1000" name="Google Shape;1000;p45"/>
          <p:cNvSpPr txBox="1">
            <a:spLocks noGrp="1"/>
          </p:cNvSpPr>
          <p:nvPr>
            <p:ph type="body" idx="4294967295"/>
          </p:nvPr>
        </p:nvSpPr>
        <p:spPr>
          <a:xfrm>
            <a:off x="671213" y="3337575"/>
            <a:ext cx="35793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100" b="1">
                <a:solidFill>
                  <a:srgbClr val="000000"/>
                </a:solidFill>
              </a:rPr>
              <a:t>3.</a:t>
            </a:r>
            <a:r>
              <a:rPr lang="en-GB" sz="1100">
                <a:solidFill>
                  <a:srgbClr val="000000"/>
                </a:solidFill>
              </a:rPr>
              <a:t> Identified mean duration as the most important variable in predicting conversations</a:t>
            </a:r>
            <a:endParaRPr sz="1100">
              <a:solidFill>
                <a:srgbClr val="000000"/>
              </a:solidFill>
            </a:endParaRPr>
          </a:p>
        </p:txBody>
      </p:sp>
      <p:sp>
        <p:nvSpPr>
          <p:cNvPr id="1001" name="Google Shape;1001;p45"/>
          <p:cNvSpPr txBox="1">
            <a:spLocks noGrp="1"/>
          </p:cNvSpPr>
          <p:nvPr>
            <p:ph type="body" idx="4294967295"/>
          </p:nvPr>
        </p:nvSpPr>
        <p:spPr>
          <a:xfrm>
            <a:off x="4893488" y="3390100"/>
            <a:ext cx="35793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100" b="1">
                <a:solidFill>
                  <a:srgbClr val="000000"/>
                </a:solidFill>
              </a:rPr>
              <a:t>4.</a:t>
            </a:r>
            <a:r>
              <a:rPr lang="en-GB" sz="1100">
                <a:solidFill>
                  <a:srgbClr val="000000"/>
                </a:solidFill>
              </a:rPr>
              <a:t> Limitations would affect the accuracy and sensitivity of our model </a:t>
            </a:r>
            <a:endParaRPr sz="1100">
              <a:solidFill>
                <a:srgbClr val="000000"/>
              </a:solidFill>
            </a:endParaRPr>
          </a:p>
        </p:txBody>
      </p:sp>
      <p:sp>
        <p:nvSpPr>
          <p:cNvPr id="1002" name="Google Shape;1002;p45"/>
          <p:cNvSpPr txBox="1">
            <a:spLocks noGrp="1"/>
          </p:cNvSpPr>
          <p:nvPr>
            <p:ph type="body" idx="4294967295"/>
          </p:nvPr>
        </p:nvSpPr>
        <p:spPr>
          <a:xfrm>
            <a:off x="2782350" y="4484125"/>
            <a:ext cx="35793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GB" sz="1100" b="1">
                <a:solidFill>
                  <a:srgbClr val="000000"/>
                </a:solidFill>
              </a:rPr>
              <a:t>5.</a:t>
            </a:r>
            <a:r>
              <a:rPr lang="en-GB" sz="1100">
                <a:solidFill>
                  <a:srgbClr val="000000"/>
                </a:solidFill>
              </a:rPr>
              <a:t> Our model has strong applicability  in other industries and types of marketing</a:t>
            </a:r>
            <a:endParaRPr sz="1100">
              <a:solidFill>
                <a:srgbClr val="000000"/>
              </a:solidFill>
            </a:endParaRPr>
          </a:p>
        </p:txBody>
      </p:sp>
      <p:grpSp>
        <p:nvGrpSpPr>
          <p:cNvPr id="1003" name="Google Shape;1003;p45"/>
          <p:cNvGrpSpPr/>
          <p:nvPr/>
        </p:nvGrpSpPr>
        <p:grpSpPr>
          <a:xfrm>
            <a:off x="2127729" y="1143130"/>
            <a:ext cx="593559" cy="572694"/>
            <a:chOff x="5790026" y="2863218"/>
            <a:chExt cx="350079" cy="350079"/>
          </a:xfrm>
        </p:grpSpPr>
        <p:sp>
          <p:nvSpPr>
            <p:cNvPr id="1004" name="Google Shape;1004;p45"/>
            <p:cNvSpPr/>
            <p:nvPr/>
          </p:nvSpPr>
          <p:spPr>
            <a:xfrm>
              <a:off x="5790026" y="3128548"/>
              <a:ext cx="144322" cy="84749"/>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5"/>
            <p:cNvSpPr/>
            <p:nvPr/>
          </p:nvSpPr>
          <p:spPr>
            <a:xfrm>
              <a:off x="5995753" y="3128548"/>
              <a:ext cx="144352" cy="84749"/>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5"/>
            <p:cNvSpPr/>
            <p:nvPr/>
          </p:nvSpPr>
          <p:spPr>
            <a:xfrm>
              <a:off x="5918480" y="3048497"/>
              <a:ext cx="91280" cy="76357"/>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5"/>
            <p:cNvSpPr/>
            <p:nvPr/>
          </p:nvSpPr>
          <p:spPr>
            <a:xfrm>
              <a:off x="5923144" y="2863218"/>
              <a:ext cx="83833" cy="81026"/>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45"/>
          <p:cNvGrpSpPr/>
          <p:nvPr/>
        </p:nvGrpSpPr>
        <p:grpSpPr>
          <a:xfrm>
            <a:off x="2179785" y="1446227"/>
            <a:ext cx="487793" cy="134049"/>
            <a:chOff x="5820729" y="3048497"/>
            <a:chExt cx="287699" cy="81942"/>
          </a:xfrm>
        </p:grpSpPr>
        <p:sp>
          <p:nvSpPr>
            <p:cNvPr id="1009" name="Google Shape;1009;p45"/>
            <p:cNvSpPr/>
            <p:nvPr/>
          </p:nvSpPr>
          <p:spPr>
            <a:xfrm>
              <a:off x="5820729" y="3048497"/>
              <a:ext cx="81972" cy="80997"/>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5"/>
            <p:cNvSpPr/>
            <p:nvPr/>
          </p:nvSpPr>
          <p:spPr>
            <a:xfrm>
              <a:off x="6027401" y="3049413"/>
              <a:ext cx="81026" cy="81026"/>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 name="Google Shape;1011;p45"/>
          <p:cNvSpPr/>
          <p:nvPr/>
        </p:nvSpPr>
        <p:spPr>
          <a:xfrm>
            <a:off x="2301607" y="1272638"/>
            <a:ext cx="246304" cy="14014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45"/>
          <p:cNvGrpSpPr/>
          <p:nvPr/>
        </p:nvGrpSpPr>
        <p:grpSpPr>
          <a:xfrm>
            <a:off x="6523817" y="1163386"/>
            <a:ext cx="548693" cy="532171"/>
            <a:chOff x="2805380" y="4122462"/>
            <a:chExt cx="300095" cy="331612"/>
          </a:xfrm>
        </p:grpSpPr>
        <p:sp>
          <p:nvSpPr>
            <p:cNvPr id="1013" name="Google Shape;1013;p45"/>
            <p:cNvSpPr/>
            <p:nvPr/>
          </p:nvSpPr>
          <p:spPr>
            <a:xfrm>
              <a:off x="2954576" y="4122462"/>
              <a:ext cx="18778" cy="49610"/>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0BD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5"/>
            <p:cNvSpPr/>
            <p:nvPr/>
          </p:nvSpPr>
          <p:spPr>
            <a:xfrm>
              <a:off x="3011694" y="4143487"/>
              <a:ext cx="38368" cy="38339"/>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0BD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5"/>
            <p:cNvSpPr/>
            <p:nvPr/>
          </p:nvSpPr>
          <p:spPr>
            <a:xfrm>
              <a:off x="3067081" y="4259711"/>
              <a:ext cx="38395" cy="20406"/>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0BD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5"/>
            <p:cNvSpPr/>
            <p:nvPr/>
          </p:nvSpPr>
          <p:spPr>
            <a:xfrm>
              <a:off x="2805380" y="4259711"/>
              <a:ext cx="38395" cy="19507"/>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0BD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5"/>
            <p:cNvSpPr/>
            <p:nvPr/>
          </p:nvSpPr>
          <p:spPr>
            <a:xfrm>
              <a:off x="2879545" y="4143487"/>
              <a:ext cx="38395" cy="38339"/>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0BD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5"/>
            <p:cNvSpPr/>
            <p:nvPr/>
          </p:nvSpPr>
          <p:spPr>
            <a:xfrm>
              <a:off x="2822427" y="4181629"/>
              <a:ext cx="40099" cy="29204"/>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0BD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5"/>
            <p:cNvSpPr/>
            <p:nvPr/>
          </p:nvSpPr>
          <p:spPr>
            <a:xfrm>
              <a:off x="3047491" y="4181966"/>
              <a:ext cx="40072" cy="30131"/>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0BD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5"/>
            <p:cNvSpPr/>
            <p:nvPr/>
          </p:nvSpPr>
          <p:spPr>
            <a:xfrm>
              <a:off x="2856546" y="4180027"/>
              <a:ext cx="191811" cy="274048"/>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0BD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 name="Google Shape;1021;p45"/>
          <p:cNvGrpSpPr/>
          <p:nvPr/>
        </p:nvGrpSpPr>
        <p:grpSpPr>
          <a:xfrm>
            <a:off x="2127959" y="2805402"/>
            <a:ext cx="593587" cy="532162"/>
            <a:chOff x="3115594" y="2860966"/>
            <a:chExt cx="355526" cy="354586"/>
          </a:xfrm>
        </p:grpSpPr>
        <p:sp>
          <p:nvSpPr>
            <p:cNvPr id="1022" name="Google Shape;1022;p45"/>
            <p:cNvSpPr/>
            <p:nvPr/>
          </p:nvSpPr>
          <p:spPr>
            <a:xfrm>
              <a:off x="3115594" y="3046374"/>
              <a:ext cx="172030" cy="169178"/>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009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5"/>
            <p:cNvSpPr/>
            <p:nvPr/>
          </p:nvSpPr>
          <p:spPr>
            <a:xfrm>
              <a:off x="3242697" y="2860966"/>
              <a:ext cx="228423" cy="227482"/>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009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 name="Google Shape;1024;p45"/>
          <p:cNvSpPr/>
          <p:nvPr/>
        </p:nvSpPr>
        <p:spPr>
          <a:xfrm>
            <a:off x="6584695" y="2805400"/>
            <a:ext cx="487797" cy="532171"/>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009B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 name="Google Shape;1025;p45"/>
          <p:cNvGrpSpPr/>
          <p:nvPr/>
        </p:nvGrpSpPr>
        <p:grpSpPr>
          <a:xfrm>
            <a:off x="4250514" y="3962794"/>
            <a:ext cx="487806" cy="532166"/>
            <a:chOff x="7775625" y="3682471"/>
            <a:chExt cx="301767" cy="301767"/>
          </a:xfrm>
        </p:grpSpPr>
        <p:sp>
          <p:nvSpPr>
            <p:cNvPr id="1026" name="Google Shape;1026;p45"/>
            <p:cNvSpPr/>
            <p:nvPr/>
          </p:nvSpPr>
          <p:spPr>
            <a:xfrm>
              <a:off x="7775625" y="3682471"/>
              <a:ext cx="301767" cy="301767"/>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 name="Google Shape;1027;p45"/>
            <p:cNvSpPr/>
            <p:nvPr/>
          </p:nvSpPr>
          <p:spPr>
            <a:xfrm>
              <a:off x="7867660" y="3793984"/>
              <a:ext cx="119060" cy="78757"/>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8" name="Google Shape;1028;p45"/>
          <p:cNvSpPr txBox="1"/>
          <p:nvPr/>
        </p:nvSpPr>
        <p:spPr>
          <a:xfrm>
            <a:off x="7058325" y="127025"/>
            <a:ext cx="2085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CHEE WEI KIAT COLIN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34</a:t>
            </a:fld>
            <a:endParaRPr/>
          </a:p>
        </p:txBody>
      </p:sp>
      <p:sp>
        <p:nvSpPr>
          <p:cNvPr id="1034" name="Google Shape;1034;p46"/>
          <p:cNvSpPr txBox="1">
            <a:spLocks noGrp="1"/>
          </p:cNvSpPr>
          <p:nvPr>
            <p:ph type="title" idx="4294967295"/>
          </p:nvPr>
        </p:nvSpPr>
        <p:spPr>
          <a:xfrm>
            <a:off x="457200" y="2285400"/>
            <a:ext cx="82296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GB"/>
              <a:t>Thank you</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38"/>
        <p:cNvGrpSpPr/>
        <p:nvPr/>
      </p:nvGrpSpPr>
      <p:grpSpPr>
        <a:xfrm>
          <a:off x="0" y="0"/>
          <a:ext cx="0" cy="0"/>
          <a:chOff x="0" y="0"/>
          <a:chExt cx="0" cy="0"/>
        </a:xfrm>
      </p:grpSpPr>
      <p:sp>
        <p:nvSpPr>
          <p:cNvPr id="1039" name="Google Shape;1039;p4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Appendix</a:t>
            </a:r>
            <a:endParaRPr/>
          </a:p>
        </p:txBody>
      </p:sp>
      <p:sp>
        <p:nvSpPr>
          <p:cNvPr id="1040" name="Google Shape;1040;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48"/>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Exploratory Data Analysis - Important Findings</a:t>
            </a:r>
            <a:endParaRPr/>
          </a:p>
        </p:txBody>
      </p:sp>
      <p:sp>
        <p:nvSpPr>
          <p:cNvPr id="1046" name="Google Shape;1046;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36</a:t>
            </a:fld>
            <a:endParaRPr/>
          </a:p>
        </p:txBody>
      </p:sp>
      <p:pic>
        <p:nvPicPr>
          <p:cNvPr id="1047" name="Google Shape;1047;p48"/>
          <p:cNvPicPr preferRelativeResize="0"/>
          <p:nvPr/>
        </p:nvPicPr>
        <p:blipFill>
          <a:blip r:embed="rId3">
            <a:alphaModFix/>
          </a:blip>
          <a:stretch>
            <a:fillRect/>
          </a:stretch>
        </p:blipFill>
        <p:spPr>
          <a:xfrm>
            <a:off x="1120613" y="1093775"/>
            <a:ext cx="6902768" cy="38556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49"/>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053" name="Google Shape;1053;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37</a:t>
            </a:fld>
            <a:endParaRPr/>
          </a:p>
        </p:txBody>
      </p:sp>
      <p:pic>
        <p:nvPicPr>
          <p:cNvPr id="1054" name="Google Shape;1054;p49"/>
          <p:cNvPicPr preferRelativeResize="0"/>
          <p:nvPr/>
        </p:nvPicPr>
        <p:blipFill>
          <a:blip r:embed="rId3">
            <a:alphaModFix/>
          </a:blip>
          <a:stretch>
            <a:fillRect/>
          </a:stretch>
        </p:blipFill>
        <p:spPr>
          <a:xfrm>
            <a:off x="1038750" y="1201225"/>
            <a:ext cx="6839834" cy="38556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p50"/>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060" name="Google Shape;1060;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38</a:t>
            </a:fld>
            <a:endParaRPr/>
          </a:p>
        </p:txBody>
      </p:sp>
      <p:pic>
        <p:nvPicPr>
          <p:cNvPr id="1061" name="Google Shape;1061;p50"/>
          <p:cNvPicPr preferRelativeResize="0"/>
          <p:nvPr/>
        </p:nvPicPr>
        <p:blipFill>
          <a:blip r:embed="rId3">
            <a:alphaModFix/>
          </a:blip>
          <a:stretch>
            <a:fillRect/>
          </a:stretch>
        </p:blipFill>
        <p:spPr>
          <a:xfrm>
            <a:off x="1065625" y="1201225"/>
            <a:ext cx="6823800" cy="38556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65"/>
        <p:cNvGrpSpPr/>
        <p:nvPr/>
      </p:nvGrpSpPr>
      <p:grpSpPr>
        <a:xfrm>
          <a:off x="0" y="0"/>
          <a:ext cx="0" cy="0"/>
          <a:chOff x="0" y="0"/>
          <a:chExt cx="0" cy="0"/>
        </a:xfrm>
      </p:grpSpPr>
      <p:sp>
        <p:nvSpPr>
          <p:cNvPr id="1066" name="Google Shape;1066;p51"/>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Popular Month (sep)</a:t>
            </a:r>
            <a:endParaRPr/>
          </a:p>
        </p:txBody>
      </p:sp>
      <p:sp>
        <p:nvSpPr>
          <p:cNvPr id="1067" name="Google Shape;1067;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39</a:t>
            </a:fld>
            <a:endParaRPr/>
          </a:p>
        </p:txBody>
      </p:sp>
      <p:pic>
        <p:nvPicPr>
          <p:cNvPr id="1068" name="Google Shape;1068;p51"/>
          <p:cNvPicPr preferRelativeResize="0"/>
          <p:nvPr/>
        </p:nvPicPr>
        <p:blipFill>
          <a:blip r:embed="rId3">
            <a:alphaModFix/>
          </a:blip>
          <a:stretch>
            <a:fillRect/>
          </a:stretch>
        </p:blipFill>
        <p:spPr>
          <a:xfrm>
            <a:off x="1135313" y="1108650"/>
            <a:ext cx="6873364" cy="38556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16"/>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Problem</a:t>
            </a:r>
            <a:endParaRPr/>
          </a:p>
        </p:txBody>
      </p:sp>
      <p:sp>
        <p:nvSpPr>
          <p:cNvPr id="300" name="Google Shape;300;p16"/>
          <p:cNvSpPr txBox="1"/>
          <p:nvPr/>
        </p:nvSpPr>
        <p:spPr>
          <a:xfrm>
            <a:off x="457200" y="1301075"/>
            <a:ext cx="2716200" cy="5001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Value</a:t>
            </a:r>
            <a:endParaRPr sz="1900" b="1">
              <a:solidFill>
                <a:srgbClr val="FFFFFF"/>
              </a:solidFill>
              <a:latin typeface="Fira Sans Extra Condensed"/>
              <a:ea typeface="Fira Sans Extra Condensed"/>
              <a:cs typeface="Fira Sans Extra Condensed"/>
              <a:sym typeface="Fira Sans Extra Condensed"/>
            </a:endParaRPr>
          </a:p>
        </p:txBody>
      </p:sp>
      <p:sp>
        <p:nvSpPr>
          <p:cNvPr id="301" name="Google Shape;301;p16"/>
          <p:cNvSpPr txBox="1"/>
          <p:nvPr/>
        </p:nvSpPr>
        <p:spPr>
          <a:xfrm>
            <a:off x="3213905" y="1301075"/>
            <a:ext cx="2716200" cy="500100"/>
          </a:xfrm>
          <a:prstGeom prst="rect">
            <a:avLst/>
          </a:prstGeom>
          <a:solidFill>
            <a:schemeClr val="accent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Problem</a:t>
            </a:r>
            <a:endParaRPr sz="1900" b="1">
              <a:solidFill>
                <a:srgbClr val="FFFFFF"/>
              </a:solidFill>
              <a:latin typeface="Fira Sans Extra Condensed"/>
              <a:ea typeface="Fira Sans Extra Condensed"/>
              <a:cs typeface="Fira Sans Extra Condensed"/>
              <a:sym typeface="Fira Sans Extra Condensed"/>
            </a:endParaRPr>
          </a:p>
        </p:txBody>
      </p:sp>
      <p:sp>
        <p:nvSpPr>
          <p:cNvPr id="302" name="Google Shape;302;p16"/>
          <p:cNvSpPr txBox="1"/>
          <p:nvPr/>
        </p:nvSpPr>
        <p:spPr>
          <a:xfrm>
            <a:off x="5970643" y="1301075"/>
            <a:ext cx="2716200" cy="5001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Goal</a:t>
            </a:r>
            <a:endParaRPr sz="1900" b="1">
              <a:solidFill>
                <a:srgbClr val="FFFFFF"/>
              </a:solidFill>
              <a:latin typeface="Fira Sans Extra Condensed"/>
              <a:ea typeface="Fira Sans Extra Condensed"/>
              <a:cs typeface="Fira Sans Extra Condensed"/>
              <a:sym typeface="Fira Sans Extra Condensed"/>
            </a:endParaRPr>
          </a:p>
        </p:txBody>
      </p:sp>
      <p:sp>
        <p:nvSpPr>
          <p:cNvPr id="303" name="Google Shape;30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a:t>
            </a:fld>
            <a:endParaRPr/>
          </a:p>
        </p:txBody>
      </p:sp>
      <p:grpSp>
        <p:nvGrpSpPr>
          <p:cNvPr id="304" name="Google Shape;304;p16"/>
          <p:cNvGrpSpPr/>
          <p:nvPr/>
        </p:nvGrpSpPr>
        <p:grpSpPr>
          <a:xfrm>
            <a:off x="615875" y="3361225"/>
            <a:ext cx="2421012" cy="787800"/>
            <a:chOff x="601788" y="2866175"/>
            <a:chExt cx="2421012" cy="787800"/>
          </a:xfrm>
        </p:grpSpPr>
        <p:sp>
          <p:nvSpPr>
            <p:cNvPr id="305" name="Google Shape;305;p16"/>
            <p:cNvSpPr txBox="1"/>
            <p:nvPr/>
          </p:nvSpPr>
          <p:spPr>
            <a:xfrm>
              <a:off x="601788" y="286617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306" name="Google Shape;306;p16"/>
            <p:cNvSpPr txBox="1"/>
            <p:nvPr/>
          </p:nvSpPr>
          <p:spPr>
            <a:xfrm>
              <a:off x="60180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Human Interaction</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307" name="Google Shape;307;p16"/>
            <p:cNvSpPr txBox="1"/>
            <p:nvPr/>
          </p:nvSpPr>
          <p:spPr>
            <a:xfrm>
              <a:off x="989850" y="317480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Build rapport and create trust</a:t>
              </a:r>
              <a:endParaRPr sz="1200">
                <a:solidFill>
                  <a:schemeClr val="lt1"/>
                </a:solidFill>
                <a:latin typeface="Roboto"/>
                <a:ea typeface="Roboto"/>
                <a:cs typeface="Roboto"/>
                <a:sym typeface="Roboto"/>
              </a:endParaRPr>
            </a:p>
          </p:txBody>
        </p:sp>
      </p:grpSp>
      <p:grpSp>
        <p:nvGrpSpPr>
          <p:cNvPr id="308" name="Google Shape;308;p16"/>
          <p:cNvGrpSpPr/>
          <p:nvPr/>
        </p:nvGrpSpPr>
        <p:grpSpPr>
          <a:xfrm>
            <a:off x="615863" y="2155888"/>
            <a:ext cx="2421012" cy="787800"/>
            <a:chOff x="601788" y="1886725"/>
            <a:chExt cx="2421012" cy="787800"/>
          </a:xfrm>
        </p:grpSpPr>
        <p:sp>
          <p:nvSpPr>
            <p:cNvPr id="309" name="Google Shape;309;p16"/>
            <p:cNvSpPr txBox="1"/>
            <p:nvPr/>
          </p:nvSpPr>
          <p:spPr>
            <a:xfrm>
              <a:off x="601788" y="188672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310" name="Google Shape;310;p16"/>
            <p:cNvSpPr txBox="1"/>
            <p:nvPr/>
          </p:nvSpPr>
          <p:spPr>
            <a:xfrm>
              <a:off x="60180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Covid-19</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311" name="Google Shape;311;p16"/>
            <p:cNvSpPr txBox="1"/>
            <p:nvPr/>
          </p:nvSpPr>
          <p:spPr>
            <a:xfrm>
              <a:off x="989850" y="2195350"/>
              <a:ext cx="1560000" cy="4479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Safe way to connect with new prospects</a:t>
              </a:r>
              <a:endParaRPr sz="1200">
                <a:solidFill>
                  <a:schemeClr val="lt1"/>
                </a:solidFill>
                <a:latin typeface="Roboto"/>
                <a:ea typeface="Roboto"/>
                <a:cs typeface="Roboto"/>
                <a:sym typeface="Roboto"/>
              </a:endParaRPr>
            </a:p>
          </p:txBody>
        </p:sp>
      </p:grpSp>
      <p:grpSp>
        <p:nvGrpSpPr>
          <p:cNvPr id="312" name="Google Shape;312;p16"/>
          <p:cNvGrpSpPr/>
          <p:nvPr/>
        </p:nvGrpSpPr>
        <p:grpSpPr>
          <a:xfrm>
            <a:off x="3400825" y="2155888"/>
            <a:ext cx="2421006" cy="787800"/>
            <a:chOff x="3386750" y="1886725"/>
            <a:chExt cx="2421006" cy="787800"/>
          </a:xfrm>
        </p:grpSpPr>
        <p:sp>
          <p:nvSpPr>
            <p:cNvPr id="313" name="Google Shape;313;p16"/>
            <p:cNvSpPr txBox="1"/>
            <p:nvPr/>
          </p:nvSpPr>
          <p:spPr>
            <a:xfrm>
              <a:off x="377790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Eg. Do not Call Registry</a:t>
              </a:r>
              <a:endParaRPr sz="1200">
                <a:solidFill>
                  <a:schemeClr val="lt1"/>
                </a:solidFill>
                <a:latin typeface="Roboto"/>
                <a:ea typeface="Roboto"/>
                <a:cs typeface="Roboto"/>
                <a:sym typeface="Roboto"/>
              </a:endParaRPr>
            </a:p>
          </p:txBody>
        </p:sp>
        <p:sp>
          <p:nvSpPr>
            <p:cNvPr id="314" name="Google Shape;314;p16"/>
            <p:cNvSpPr txBox="1"/>
            <p:nvPr/>
          </p:nvSpPr>
          <p:spPr>
            <a:xfrm>
              <a:off x="338675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Legal Restriction</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315" name="Google Shape;315;p16"/>
            <p:cNvSpPr txBox="1"/>
            <p:nvPr/>
          </p:nvSpPr>
          <p:spPr>
            <a:xfrm>
              <a:off x="3386756" y="188672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316" name="Google Shape;316;p16"/>
          <p:cNvGrpSpPr/>
          <p:nvPr/>
        </p:nvGrpSpPr>
        <p:grpSpPr>
          <a:xfrm>
            <a:off x="3400838" y="3361225"/>
            <a:ext cx="2421006" cy="787800"/>
            <a:chOff x="3386750" y="2866175"/>
            <a:chExt cx="2421006" cy="787800"/>
          </a:xfrm>
        </p:grpSpPr>
        <p:sp>
          <p:nvSpPr>
            <p:cNvPr id="317" name="Google Shape;317;p16"/>
            <p:cNvSpPr txBox="1"/>
            <p:nvPr/>
          </p:nvSpPr>
          <p:spPr>
            <a:xfrm>
              <a:off x="3386756" y="286617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318" name="Google Shape;318;p16"/>
            <p:cNvSpPr txBox="1"/>
            <p:nvPr/>
          </p:nvSpPr>
          <p:spPr>
            <a:xfrm>
              <a:off x="3777900" y="317480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Think it is a scam call or too intrusive</a:t>
              </a:r>
              <a:endParaRPr sz="1200">
                <a:solidFill>
                  <a:schemeClr val="lt1"/>
                </a:solidFill>
                <a:latin typeface="Roboto"/>
                <a:ea typeface="Roboto"/>
                <a:cs typeface="Roboto"/>
                <a:sym typeface="Roboto"/>
              </a:endParaRPr>
            </a:p>
          </p:txBody>
        </p:sp>
        <p:sp>
          <p:nvSpPr>
            <p:cNvPr id="319" name="Google Shape;319;p16"/>
            <p:cNvSpPr txBox="1"/>
            <p:nvPr/>
          </p:nvSpPr>
          <p:spPr>
            <a:xfrm>
              <a:off x="338675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Undesired</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320" name="Google Shape;320;p16"/>
          <p:cNvGrpSpPr/>
          <p:nvPr/>
        </p:nvGrpSpPr>
        <p:grpSpPr>
          <a:xfrm>
            <a:off x="3400825" y="2171525"/>
            <a:ext cx="2421000" cy="756525"/>
            <a:chOff x="3386750" y="1886725"/>
            <a:chExt cx="2421000" cy="756525"/>
          </a:xfrm>
        </p:grpSpPr>
        <p:sp>
          <p:nvSpPr>
            <p:cNvPr id="321" name="Google Shape;321;p16"/>
            <p:cNvSpPr txBox="1"/>
            <p:nvPr/>
          </p:nvSpPr>
          <p:spPr>
            <a:xfrm>
              <a:off x="377790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Eg. Do not Call Registry</a:t>
              </a:r>
              <a:endParaRPr sz="1200">
                <a:solidFill>
                  <a:schemeClr val="lt1"/>
                </a:solidFill>
                <a:latin typeface="Roboto"/>
                <a:ea typeface="Roboto"/>
                <a:cs typeface="Roboto"/>
                <a:sym typeface="Roboto"/>
              </a:endParaRPr>
            </a:p>
          </p:txBody>
        </p:sp>
        <p:sp>
          <p:nvSpPr>
            <p:cNvPr id="322" name="Google Shape;322;p16"/>
            <p:cNvSpPr txBox="1"/>
            <p:nvPr/>
          </p:nvSpPr>
          <p:spPr>
            <a:xfrm>
              <a:off x="338675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Legal Restriction</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323" name="Google Shape;323;p16"/>
          <p:cNvGrpSpPr/>
          <p:nvPr/>
        </p:nvGrpSpPr>
        <p:grpSpPr>
          <a:xfrm>
            <a:off x="6157599" y="2155888"/>
            <a:ext cx="2421026" cy="787800"/>
            <a:chOff x="6143524" y="1886725"/>
            <a:chExt cx="2421026" cy="787800"/>
          </a:xfrm>
        </p:grpSpPr>
        <p:sp>
          <p:nvSpPr>
            <p:cNvPr id="324" name="Google Shape;324;p16"/>
            <p:cNvSpPr txBox="1"/>
            <p:nvPr/>
          </p:nvSpPr>
          <p:spPr>
            <a:xfrm>
              <a:off x="6143524" y="1886725"/>
              <a:ext cx="2421000" cy="787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325" name="Google Shape;325;p16"/>
            <p:cNvSpPr txBox="1"/>
            <p:nvPr/>
          </p:nvSpPr>
          <p:spPr>
            <a:xfrm>
              <a:off x="652350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Target the right people</a:t>
              </a:r>
              <a:endParaRPr sz="1200">
                <a:solidFill>
                  <a:schemeClr val="lt1"/>
                </a:solidFill>
                <a:latin typeface="Roboto"/>
                <a:ea typeface="Roboto"/>
                <a:cs typeface="Roboto"/>
                <a:sym typeface="Roboto"/>
              </a:endParaRPr>
            </a:p>
          </p:txBody>
        </p:sp>
        <p:sp>
          <p:nvSpPr>
            <p:cNvPr id="326" name="Google Shape;326;p16"/>
            <p:cNvSpPr txBox="1"/>
            <p:nvPr/>
          </p:nvSpPr>
          <p:spPr>
            <a:xfrm>
              <a:off x="614355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Improve Conversion Rate</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327" name="Google Shape;327;p16"/>
          <p:cNvGrpSpPr/>
          <p:nvPr/>
        </p:nvGrpSpPr>
        <p:grpSpPr>
          <a:xfrm>
            <a:off x="6157611" y="3361225"/>
            <a:ext cx="2421026" cy="787800"/>
            <a:chOff x="6143524" y="2866175"/>
            <a:chExt cx="2421026" cy="787800"/>
          </a:xfrm>
        </p:grpSpPr>
        <p:sp>
          <p:nvSpPr>
            <p:cNvPr id="328" name="Google Shape;328;p16"/>
            <p:cNvSpPr txBox="1"/>
            <p:nvPr/>
          </p:nvSpPr>
          <p:spPr>
            <a:xfrm>
              <a:off x="6523514" y="3174800"/>
              <a:ext cx="17211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Reduce unnecessary time and money spent</a:t>
              </a:r>
              <a:endParaRPr sz="1200">
                <a:solidFill>
                  <a:schemeClr val="lt1"/>
                </a:solidFill>
                <a:latin typeface="Roboto"/>
                <a:ea typeface="Roboto"/>
                <a:cs typeface="Roboto"/>
                <a:sym typeface="Roboto"/>
              </a:endParaRPr>
            </a:p>
          </p:txBody>
        </p:sp>
        <p:sp>
          <p:nvSpPr>
            <p:cNvPr id="329" name="Google Shape;329;p16"/>
            <p:cNvSpPr txBox="1"/>
            <p:nvPr/>
          </p:nvSpPr>
          <p:spPr>
            <a:xfrm>
              <a:off x="614355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Reduce cost</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330" name="Google Shape;330;p16"/>
            <p:cNvSpPr txBox="1"/>
            <p:nvPr/>
          </p:nvSpPr>
          <p:spPr>
            <a:xfrm>
              <a:off x="6143524" y="2866175"/>
              <a:ext cx="2421000" cy="787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331" name="Google Shape;331;p16"/>
          <p:cNvGrpSpPr/>
          <p:nvPr/>
        </p:nvGrpSpPr>
        <p:grpSpPr>
          <a:xfrm>
            <a:off x="6118238" y="3376863"/>
            <a:ext cx="2421000" cy="756525"/>
            <a:chOff x="6143550" y="2866175"/>
            <a:chExt cx="2421000" cy="756525"/>
          </a:xfrm>
        </p:grpSpPr>
        <p:sp>
          <p:nvSpPr>
            <p:cNvPr id="332" name="Google Shape;332;p16"/>
            <p:cNvSpPr txBox="1"/>
            <p:nvPr/>
          </p:nvSpPr>
          <p:spPr>
            <a:xfrm>
              <a:off x="6523514" y="3174800"/>
              <a:ext cx="17211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Reduce unnecessary time and money spent</a:t>
              </a:r>
              <a:endParaRPr sz="1200">
                <a:solidFill>
                  <a:schemeClr val="lt1"/>
                </a:solidFill>
                <a:latin typeface="Roboto"/>
                <a:ea typeface="Roboto"/>
                <a:cs typeface="Roboto"/>
                <a:sym typeface="Roboto"/>
              </a:endParaRPr>
            </a:p>
          </p:txBody>
        </p:sp>
        <p:sp>
          <p:nvSpPr>
            <p:cNvPr id="333" name="Google Shape;333;p16"/>
            <p:cNvSpPr txBox="1"/>
            <p:nvPr/>
          </p:nvSpPr>
          <p:spPr>
            <a:xfrm>
              <a:off x="614355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Reduce cost</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sp>
        <p:nvSpPr>
          <p:cNvPr id="334" name="Google Shape;334;p16"/>
          <p:cNvSpPr txBox="1"/>
          <p:nvPr/>
        </p:nvSpPr>
        <p:spPr>
          <a:xfrm>
            <a:off x="6611075" y="127025"/>
            <a:ext cx="2532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LOH XIN YANG SITTIPHAN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52"/>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Unpopular month - August</a:t>
            </a:r>
            <a:endParaRPr/>
          </a:p>
        </p:txBody>
      </p:sp>
      <p:sp>
        <p:nvSpPr>
          <p:cNvPr id="1074" name="Google Shape;1074;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40</a:t>
            </a:fld>
            <a:endParaRPr/>
          </a:p>
        </p:txBody>
      </p:sp>
      <p:pic>
        <p:nvPicPr>
          <p:cNvPr id="1075" name="Google Shape;1075;p52"/>
          <p:cNvPicPr preferRelativeResize="0"/>
          <p:nvPr/>
        </p:nvPicPr>
        <p:blipFill>
          <a:blip r:embed="rId3">
            <a:alphaModFix/>
          </a:blip>
          <a:stretch>
            <a:fillRect/>
          </a:stretch>
        </p:blipFill>
        <p:spPr>
          <a:xfrm>
            <a:off x="1089400" y="1201225"/>
            <a:ext cx="6965207" cy="38556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53"/>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081" name="Google Shape;1081;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41</a:t>
            </a:fld>
            <a:endParaRPr/>
          </a:p>
        </p:txBody>
      </p:sp>
      <p:pic>
        <p:nvPicPr>
          <p:cNvPr id="1082" name="Google Shape;1082;p53"/>
          <p:cNvPicPr preferRelativeResize="0"/>
          <p:nvPr/>
        </p:nvPicPr>
        <p:blipFill>
          <a:blip r:embed="rId3">
            <a:alphaModFix/>
          </a:blip>
          <a:stretch>
            <a:fillRect/>
          </a:stretch>
        </p:blipFill>
        <p:spPr>
          <a:xfrm>
            <a:off x="985050" y="1054900"/>
            <a:ext cx="6897849" cy="38556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86"/>
        <p:cNvGrpSpPr/>
        <p:nvPr/>
      </p:nvGrpSpPr>
      <p:grpSpPr>
        <a:xfrm>
          <a:off x="0" y="0"/>
          <a:ext cx="0" cy="0"/>
          <a:chOff x="0" y="0"/>
          <a:chExt cx="0" cy="0"/>
        </a:xfrm>
      </p:grpSpPr>
      <p:sp>
        <p:nvSpPr>
          <p:cNvPr id="1087" name="Google Shape;1087;p54"/>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088" name="Google Shape;1088;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42</a:t>
            </a:fld>
            <a:endParaRPr/>
          </a:p>
        </p:txBody>
      </p:sp>
      <p:pic>
        <p:nvPicPr>
          <p:cNvPr id="1089" name="Google Shape;1089;p54"/>
          <p:cNvPicPr preferRelativeResize="0"/>
          <p:nvPr/>
        </p:nvPicPr>
        <p:blipFill>
          <a:blip r:embed="rId3">
            <a:alphaModFix/>
          </a:blip>
          <a:stretch>
            <a:fillRect/>
          </a:stretch>
        </p:blipFill>
        <p:spPr>
          <a:xfrm>
            <a:off x="985025" y="1093800"/>
            <a:ext cx="6822052" cy="385560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93"/>
        <p:cNvGrpSpPr/>
        <p:nvPr/>
      </p:nvGrpSpPr>
      <p:grpSpPr>
        <a:xfrm>
          <a:off x="0" y="0"/>
          <a:ext cx="0" cy="0"/>
          <a:chOff x="0" y="0"/>
          <a:chExt cx="0" cy="0"/>
        </a:xfrm>
      </p:grpSpPr>
      <p:sp>
        <p:nvSpPr>
          <p:cNvPr id="1094" name="Google Shape;1094;p55"/>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095" name="Google Shape;1095;p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43</a:t>
            </a:fld>
            <a:endParaRPr/>
          </a:p>
        </p:txBody>
      </p:sp>
      <p:pic>
        <p:nvPicPr>
          <p:cNvPr id="1096" name="Google Shape;1096;p55"/>
          <p:cNvPicPr preferRelativeResize="0"/>
          <p:nvPr/>
        </p:nvPicPr>
        <p:blipFill>
          <a:blip r:embed="rId3">
            <a:alphaModFix/>
          </a:blip>
          <a:stretch>
            <a:fillRect/>
          </a:stretch>
        </p:blipFill>
        <p:spPr>
          <a:xfrm>
            <a:off x="1009563" y="983100"/>
            <a:ext cx="6721985" cy="38556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00"/>
        <p:cNvGrpSpPr/>
        <p:nvPr/>
      </p:nvGrpSpPr>
      <p:grpSpPr>
        <a:xfrm>
          <a:off x="0" y="0"/>
          <a:ext cx="0" cy="0"/>
          <a:chOff x="0" y="0"/>
          <a:chExt cx="0" cy="0"/>
        </a:xfrm>
      </p:grpSpPr>
      <p:sp>
        <p:nvSpPr>
          <p:cNvPr id="1101" name="Google Shape;1101;p56"/>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102" name="Google Shape;1102;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44</a:t>
            </a:fld>
            <a:endParaRPr/>
          </a:p>
        </p:txBody>
      </p:sp>
      <p:pic>
        <p:nvPicPr>
          <p:cNvPr id="1103" name="Google Shape;1103;p56"/>
          <p:cNvPicPr preferRelativeResize="0"/>
          <p:nvPr/>
        </p:nvPicPr>
        <p:blipFill>
          <a:blip r:embed="rId3">
            <a:alphaModFix/>
          </a:blip>
          <a:stretch>
            <a:fillRect/>
          </a:stretch>
        </p:blipFill>
        <p:spPr>
          <a:xfrm>
            <a:off x="971600" y="1135500"/>
            <a:ext cx="6809992" cy="38556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57"/>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109" name="Google Shape;1109;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45</a:t>
            </a:fld>
            <a:endParaRPr/>
          </a:p>
        </p:txBody>
      </p:sp>
      <p:pic>
        <p:nvPicPr>
          <p:cNvPr id="1110" name="Google Shape;1110;p57"/>
          <p:cNvPicPr preferRelativeResize="0"/>
          <p:nvPr/>
        </p:nvPicPr>
        <p:blipFill>
          <a:blip r:embed="rId3">
            <a:alphaModFix/>
          </a:blip>
          <a:stretch>
            <a:fillRect/>
          </a:stretch>
        </p:blipFill>
        <p:spPr>
          <a:xfrm>
            <a:off x="985025" y="1095225"/>
            <a:ext cx="6733725" cy="385560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14"/>
        <p:cNvGrpSpPr/>
        <p:nvPr/>
      </p:nvGrpSpPr>
      <p:grpSpPr>
        <a:xfrm>
          <a:off x="0" y="0"/>
          <a:ext cx="0" cy="0"/>
          <a:chOff x="0" y="0"/>
          <a:chExt cx="0" cy="0"/>
        </a:xfrm>
      </p:grpSpPr>
      <p:sp>
        <p:nvSpPr>
          <p:cNvPr id="1115" name="Google Shape;1115;p58"/>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116" name="Google Shape;1116;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46</a:t>
            </a:fld>
            <a:endParaRPr/>
          </a:p>
        </p:txBody>
      </p:sp>
      <p:pic>
        <p:nvPicPr>
          <p:cNvPr id="1117" name="Google Shape;1117;p58"/>
          <p:cNvPicPr preferRelativeResize="0"/>
          <p:nvPr/>
        </p:nvPicPr>
        <p:blipFill>
          <a:blip r:embed="rId3">
            <a:alphaModFix/>
          </a:blip>
          <a:stretch>
            <a:fillRect/>
          </a:stretch>
        </p:blipFill>
        <p:spPr>
          <a:xfrm>
            <a:off x="1175775" y="1095225"/>
            <a:ext cx="6792451" cy="3855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5</a:t>
            </a:fld>
            <a:endParaRPr/>
          </a:p>
        </p:txBody>
      </p:sp>
      <p:sp>
        <p:nvSpPr>
          <p:cNvPr id="340" name="Google Shape;340;p17"/>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Dataset, Data Cleaning</a:t>
            </a:r>
            <a:endParaRPr/>
          </a:p>
        </p:txBody>
      </p:sp>
      <p:pic>
        <p:nvPicPr>
          <p:cNvPr id="341" name="Google Shape;341;p17"/>
          <p:cNvPicPr preferRelativeResize="0"/>
          <p:nvPr/>
        </p:nvPicPr>
        <p:blipFill>
          <a:blip r:embed="rId3">
            <a:alphaModFix/>
          </a:blip>
          <a:stretch>
            <a:fillRect/>
          </a:stretch>
        </p:blipFill>
        <p:spPr>
          <a:xfrm>
            <a:off x="391299" y="1515662"/>
            <a:ext cx="2112175" cy="2112175"/>
          </a:xfrm>
          <a:prstGeom prst="rect">
            <a:avLst/>
          </a:prstGeom>
          <a:noFill/>
          <a:ln>
            <a:noFill/>
          </a:ln>
        </p:spPr>
      </p:pic>
      <p:sp>
        <p:nvSpPr>
          <p:cNvPr id="342" name="Google Shape;342;p17"/>
          <p:cNvSpPr txBox="1">
            <a:spLocks noGrp="1"/>
          </p:cNvSpPr>
          <p:nvPr>
            <p:ph type="body" idx="2"/>
          </p:nvPr>
        </p:nvSpPr>
        <p:spPr>
          <a:xfrm>
            <a:off x="2801375" y="1152475"/>
            <a:ext cx="6030900" cy="34164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rgbClr val="000000"/>
              </a:buClr>
              <a:buSzPts val="1400"/>
              <a:buChar char="●"/>
            </a:pPr>
            <a:r>
              <a:rPr lang="en-GB">
                <a:solidFill>
                  <a:srgbClr val="000000"/>
                </a:solidFill>
              </a:rPr>
              <a:t>Bank Telemarketing Dataset from UCI Machine Learning Repository </a:t>
            </a:r>
            <a:endParaRPr>
              <a:solidFill>
                <a:srgbClr val="000000"/>
              </a:solidFill>
            </a:endParaRPr>
          </a:p>
          <a:p>
            <a:pPr marL="457200" lvl="0" indent="-317500" algn="l" rtl="0">
              <a:lnSpc>
                <a:spcPct val="150000"/>
              </a:lnSpc>
              <a:spcBef>
                <a:spcPts val="1000"/>
              </a:spcBef>
              <a:spcAft>
                <a:spcPts val="0"/>
              </a:spcAft>
              <a:buClr>
                <a:srgbClr val="000000"/>
              </a:buClr>
              <a:buSzPts val="1400"/>
              <a:buChar char="●"/>
            </a:pPr>
            <a:r>
              <a:rPr lang="en-GB">
                <a:solidFill>
                  <a:srgbClr val="000000"/>
                </a:solidFill>
              </a:rPr>
              <a:t>No null or N/A values</a:t>
            </a:r>
            <a:endParaRPr>
              <a:solidFill>
                <a:srgbClr val="000000"/>
              </a:solidFill>
            </a:endParaRPr>
          </a:p>
          <a:p>
            <a:pPr marL="457200" lvl="0" indent="-317500" algn="l" rtl="0">
              <a:lnSpc>
                <a:spcPct val="150000"/>
              </a:lnSpc>
              <a:spcBef>
                <a:spcPts val="1000"/>
              </a:spcBef>
              <a:spcAft>
                <a:spcPts val="0"/>
              </a:spcAft>
              <a:buClr>
                <a:srgbClr val="000000"/>
              </a:buClr>
              <a:buSzPts val="1400"/>
              <a:buChar char="●"/>
            </a:pPr>
            <a:r>
              <a:rPr lang="en-GB">
                <a:solidFill>
                  <a:srgbClr val="000000"/>
                </a:solidFill>
              </a:rPr>
              <a:t>For columns </a:t>
            </a:r>
            <a:r>
              <a:rPr lang="en-GB" i="1">
                <a:solidFill>
                  <a:srgbClr val="000000"/>
                </a:solidFill>
              </a:rPr>
              <a:t>job, education </a:t>
            </a:r>
            <a:r>
              <a:rPr lang="en-GB">
                <a:solidFill>
                  <a:srgbClr val="000000"/>
                </a:solidFill>
              </a:rPr>
              <a:t>and </a:t>
            </a:r>
            <a:r>
              <a:rPr lang="en-GB" i="1">
                <a:solidFill>
                  <a:srgbClr val="000000"/>
                </a:solidFill>
              </a:rPr>
              <a:t>contact</a:t>
            </a:r>
            <a:r>
              <a:rPr lang="en-GB">
                <a:solidFill>
                  <a:srgbClr val="000000"/>
                </a:solidFill>
              </a:rPr>
              <a:t>, “unknown” values were replaced with </a:t>
            </a:r>
            <a:r>
              <a:rPr lang="en-GB" i="1">
                <a:solidFill>
                  <a:srgbClr val="000000"/>
                </a:solidFill>
              </a:rPr>
              <a:t>the mode</a:t>
            </a:r>
            <a:r>
              <a:rPr lang="en-GB">
                <a:solidFill>
                  <a:srgbClr val="000000"/>
                </a:solidFill>
              </a:rPr>
              <a:t> of each column</a:t>
            </a:r>
            <a:endParaRPr>
              <a:solidFill>
                <a:srgbClr val="000000"/>
              </a:solidFill>
            </a:endParaRPr>
          </a:p>
          <a:p>
            <a:pPr marL="457200" lvl="0" indent="-317500" algn="l" rtl="0">
              <a:lnSpc>
                <a:spcPct val="150000"/>
              </a:lnSpc>
              <a:spcBef>
                <a:spcPts val="1000"/>
              </a:spcBef>
              <a:spcAft>
                <a:spcPts val="0"/>
              </a:spcAft>
              <a:buClr>
                <a:srgbClr val="000000"/>
              </a:buClr>
              <a:buSzPts val="1400"/>
              <a:buChar char="●"/>
            </a:pPr>
            <a:r>
              <a:rPr lang="en-GB">
                <a:solidFill>
                  <a:srgbClr val="000000"/>
                </a:solidFill>
              </a:rPr>
              <a:t>New columns e.g. </a:t>
            </a:r>
            <a:r>
              <a:rPr lang="en-GB" i="1">
                <a:solidFill>
                  <a:srgbClr val="000000"/>
                </a:solidFill>
              </a:rPr>
              <a:t>education_unknown</a:t>
            </a:r>
            <a:r>
              <a:rPr lang="en-GB">
                <a:solidFill>
                  <a:srgbClr val="000000"/>
                </a:solidFill>
              </a:rPr>
              <a:t> created to distinguish between replaced values and original values </a:t>
            </a:r>
            <a:endParaRPr>
              <a:solidFill>
                <a:srgbClr val="000000"/>
              </a:solidFill>
            </a:endParaRPr>
          </a:p>
          <a:p>
            <a:pPr marL="457200" lvl="0" indent="-317500" algn="l" rtl="0">
              <a:lnSpc>
                <a:spcPct val="150000"/>
              </a:lnSpc>
              <a:spcBef>
                <a:spcPts val="1000"/>
              </a:spcBef>
              <a:spcAft>
                <a:spcPts val="0"/>
              </a:spcAft>
              <a:buClr>
                <a:srgbClr val="000000"/>
              </a:buClr>
              <a:buSzPts val="1400"/>
              <a:buChar char="●"/>
            </a:pPr>
            <a:r>
              <a:rPr lang="en-GB">
                <a:solidFill>
                  <a:srgbClr val="000000"/>
                </a:solidFill>
              </a:rPr>
              <a:t>Corrected data types for each column </a:t>
            </a:r>
            <a:endParaRPr>
              <a:solidFill>
                <a:srgbClr val="000000"/>
              </a:solidFill>
            </a:endParaRPr>
          </a:p>
          <a:p>
            <a:pPr marL="457200" lvl="0" indent="-317500" algn="l" rtl="0">
              <a:lnSpc>
                <a:spcPct val="150000"/>
              </a:lnSpc>
              <a:spcBef>
                <a:spcPts val="1000"/>
              </a:spcBef>
              <a:spcAft>
                <a:spcPts val="1000"/>
              </a:spcAft>
              <a:buClr>
                <a:srgbClr val="000000"/>
              </a:buClr>
              <a:buSzPts val="1400"/>
              <a:buChar char="●"/>
            </a:pPr>
            <a:r>
              <a:rPr lang="en-GB">
                <a:solidFill>
                  <a:srgbClr val="000000"/>
                </a:solidFill>
              </a:rPr>
              <a:t>Reordered the level for </a:t>
            </a:r>
            <a:r>
              <a:rPr lang="en-GB" i="1">
                <a:solidFill>
                  <a:srgbClr val="000000"/>
                </a:solidFill>
              </a:rPr>
              <a:t>month</a:t>
            </a:r>
            <a:r>
              <a:rPr lang="en-GB">
                <a:solidFill>
                  <a:srgbClr val="000000"/>
                </a:solidFill>
              </a:rPr>
              <a:t> column</a:t>
            </a:r>
            <a:endParaRPr>
              <a:solidFill>
                <a:srgbClr val="000000"/>
              </a:solidFill>
            </a:endParaRPr>
          </a:p>
        </p:txBody>
      </p:sp>
      <p:sp>
        <p:nvSpPr>
          <p:cNvPr id="343" name="Google Shape;343;p17"/>
          <p:cNvSpPr txBox="1"/>
          <p:nvPr/>
        </p:nvSpPr>
        <p:spPr>
          <a:xfrm>
            <a:off x="6611075" y="127025"/>
            <a:ext cx="2532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LOH XIN YANG SITTIPHAN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6</a:t>
            </a:fld>
            <a:endParaRPr/>
          </a:p>
        </p:txBody>
      </p:sp>
      <p:pic>
        <p:nvPicPr>
          <p:cNvPr id="349" name="Google Shape;349;p18"/>
          <p:cNvPicPr preferRelativeResize="0"/>
          <p:nvPr/>
        </p:nvPicPr>
        <p:blipFill>
          <a:blip r:embed="rId3">
            <a:alphaModFix/>
          </a:blip>
          <a:stretch>
            <a:fillRect/>
          </a:stretch>
        </p:blipFill>
        <p:spPr>
          <a:xfrm>
            <a:off x="621726" y="1546901"/>
            <a:ext cx="1948225" cy="1948225"/>
          </a:xfrm>
          <a:prstGeom prst="rect">
            <a:avLst/>
          </a:prstGeom>
          <a:noFill/>
          <a:ln>
            <a:noFill/>
          </a:ln>
        </p:spPr>
      </p:pic>
      <p:sp>
        <p:nvSpPr>
          <p:cNvPr id="350" name="Google Shape;350;p18"/>
          <p:cNvSpPr txBox="1">
            <a:spLocks noGrp="1"/>
          </p:cNvSpPr>
          <p:nvPr>
            <p:ph type="title" idx="4294967295"/>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Important Assumptions</a:t>
            </a:r>
            <a:endParaRPr/>
          </a:p>
        </p:txBody>
      </p:sp>
      <p:sp>
        <p:nvSpPr>
          <p:cNvPr id="351" name="Google Shape;351;p18"/>
          <p:cNvSpPr txBox="1">
            <a:spLocks noGrp="1"/>
          </p:cNvSpPr>
          <p:nvPr>
            <p:ph type="body" idx="4294967295"/>
          </p:nvPr>
        </p:nvSpPr>
        <p:spPr>
          <a:xfrm>
            <a:off x="2801375" y="1152475"/>
            <a:ext cx="6030900" cy="34164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rgbClr val="000000"/>
              </a:buClr>
              <a:buSzPts val="1400"/>
              <a:buChar char="●"/>
            </a:pPr>
            <a:r>
              <a:rPr lang="en-GB" sz="1400">
                <a:solidFill>
                  <a:srgbClr val="000000"/>
                </a:solidFill>
              </a:rPr>
              <a:t>Negative balances mean that the customer either has a bank loan or  bank overdraft.</a:t>
            </a:r>
            <a:endParaRPr sz="1400">
              <a:solidFill>
                <a:srgbClr val="000000"/>
              </a:solidFill>
            </a:endParaRPr>
          </a:p>
          <a:p>
            <a:pPr marL="457200" lvl="0" indent="-317500" algn="l" rtl="0">
              <a:lnSpc>
                <a:spcPct val="150000"/>
              </a:lnSpc>
              <a:spcBef>
                <a:spcPts val="1000"/>
              </a:spcBef>
              <a:spcAft>
                <a:spcPts val="0"/>
              </a:spcAft>
              <a:buClr>
                <a:srgbClr val="000000"/>
              </a:buClr>
              <a:buSzPts val="1400"/>
              <a:buChar char="●"/>
            </a:pPr>
            <a:r>
              <a:rPr lang="en-GB" sz="1400">
                <a:solidFill>
                  <a:srgbClr val="000000"/>
                </a:solidFill>
              </a:rPr>
              <a:t>The attribute “poutcome” has a value of “unknown” if the specific customer has not been contact before. But there are 2 customers who have been contacted before, but their “poutcome” is unknown as well. The team assumes that the outcome of customers for the campaign held previously were not known even until the end of the campaign. </a:t>
            </a:r>
            <a:endParaRPr sz="1400">
              <a:solidFill>
                <a:srgbClr val="000000"/>
              </a:solidFill>
            </a:endParaRPr>
          </a:p>
          <a:p>
            <a:pPr marL="457200" lvl="0" indent="-317500" algn="l" rtl="0">
              <a:lnSpc>
                <a:spcPct val="150000"/>
              </a:lnSpc>
              <a:spcBef>
                <a:spcPts val="1000"/>
              </a:spcBef>
              <a:spcAft>
                <a:spcPts val="1000"/>
              </a:spcAft>
              <a:buClr>
                <a:srgbClr val="000000"/>
              </a:buClr>
              <a:buSzPts val="1400"/>
              <a:buChar char="●"/>
            </a:pPr>
            <a:r>
              <a:rPr lang="en-GB" sz="1400">
                <a:solidFill>
                  <a:srgbClr val="000000"/>
                </a:solidFill>
              </a:rPr>
              <a:t>Only the variables in the dataset affects the outcome</a:t>
            </a:r>
            <a:endParaRPr sz="1400">
              <a:solidFill>
                <a:srgbClr val="000000"/>
              </a:solidFill>
            </a:endParaRPr>
          </a:p>
        </p:txBody>
      </p:sp>
      <p:sp>
        <p:nvSpPr>
          <p:cNvPr id="352" name="Google Shape;352;p18"/>
          <p:cNvSpPr txBox="1"/>
          <p:nvPr/>
        </p:nvSpPr>
        <p:spPr>
          <a:xfrm>
            <a:off x="6611075" y="127025"/>
            <a:ext cx="2532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LOH XIN YANG SITTIPHAN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19"/>
          <p:cNvSpPr txBox="1">
            <a:spLocks noGrp="1"/>
          </p:cNvSpPr>
          <p:nvPr>
            <p:ph type="ctrTitle"/>
          </p:nvPr>
        </p:nvSpPr>
        <p:spPr>
          <a:xfrm>
            <a:off x="4572000" y="1153375"/>
            <a:ext cx="4146000" cy="12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Analysis</a:t>
            </a:r>
            <a:endParaRPr/>
          </a:p>
          <a:p>
            <a:pPr marL="0" lvl="0" indent="0" algn="l" rtl="0">
              <a:spcBef>
                <a:spcPts val="0"/>
              </a:spcBef>
              <a:spcAft>
                <a:spcPts val="0"/>
              </a:spcAft>
              <a:buNone/>
            </a:pPr>
            <a:endParaRPr sz="4000"/>
          </a:p>
        </p:txBody>
      </p:sp>
      <p:sp>
        <p:nvSpPr>
          <p:cNvPr id="358" name="Google Shape;358;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7</a:t>
            </a:fld>
            <a:endParaRPr/>
          </a:p>
        </p:txBody>
      </p:sp>
      <p:sp>
        <p:nvSpPr>
          <p:cNvPr id="359" name="Google Shape;359;p19"/>
          <p:cNvSpPr txBox="1"/>
          <p:nvPr/>
        </p:nvSpPr>
        <p:spPr>
          <a:xfrm>
            <a:off x="4627025" y="1903175"/>
            <a:ext cx="3636600" cy="164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GB">
                <a:latin typeface="Roboto"/>
                <a:ea typeface="Roboto"/>
                <a:cs typeface="Roboto"/>
                <a:sym typeface="Roboto"/>
              </a:rPr>
              <a:t>Exploratory Data Analysis </a:t>
            </a:r>
            <a:endParaRPr>
              <a:latin typeface="Roboto"/>
              <a:ea typeface="Roboto"/>
              <a:cs typeface="Roboto"/>
              <a:sym typeface="Roboto"/>
            </a:endParaRPr>
          </a:p>
          <a:p>
            <a:pPr marL="457200" lvl="0" indent="-317500" algn="l" rtl="0">
              <a:spcBef>
                <a:spcPts val="1000"/>
              </a:spcBef>
              <a:spcAft>
                <a:spcPts val="0"/>
              </a:spcAft>
              <a:buSzPts val="1400"/>
              <a:buFont typeface="Roboto"/>
              <a:buChar char="●"/>
            </a:pPr>
            <a:r>
              <a:rPr lang="en-GB">
                <a:latin typeface="Roboto"/>
                <a:ea typeface="Roboto"/>
                <a:cs typeface="Roboto"/>
                <a:sym typeface="Roboto"/>
              </a:rPr>
              <a:t>Methodology and Segmentation</a:t>
            </a:r>
            <a:endParaRPr>
              <a:latin typeface="Roboto"/>
              <a:ea typeface="Roboto"/>
              <a:cs typeface="Roboto"/>
              <a:sym typeface="Roboto"/>
            </a:endParaRPr>
          </a:p>
          <a:p>
            <a:pPr marL="457200" lvl="0" indent="-317500" algn="l" rtl="0">
              <a:spcBef>
                <a:spcPts val="1000"/>
              </a:spcBef>
              <a:spcAft>
                <a:spcPts val="0"/>
              </a:spcAft>
              <a:buSzPts val="1400"/>
              <a:buFont typeface="Roboto"/>
              <a:buChar char="●"/>
            </a:pPr>
            <a:r>
              <a:rPr lang="en-GB">
                <a:latin typeface="Roboto"/>
                <a:ea typeface="Roboto"/>
                <a:cs typeface="Roboto"/>
                <a:sym typeface="Roboto"/>
              </a:rPr>
              <a:t>Modelling</a:t>
            </a:r>
            <a:endParaRPr>
              <a:latin typeface="Roboto"/>
              <a:ea typeface="Roboto"/>
              <a:cs typeface="Roboto"/>
              <a:sym typeface="Roboto"/>
            </a:endParaRPr>
          </a:p>
          <a:p>
            <a:pPr marL="457200" lvl="0" indent="-317500" algn="l" rtl="0">
              <a:spcBef>
                <a:spcPts val="1000"/>
              </a:spcBef>
              <a:spcAft>
                <a:spcPts val="1000"/>
              </a:spcAft>
              <a:buSzPts val="1400"/>
              <a:buFont typeface="Roboto"/>
              <a:buChar char="●"/>
            </a:pPr>
            <a:r>
              <a:rPr lang="en-GB">
                <a:latin typeface="Roboto"/>
                <a:ea typeface="Roboto"/>
                <a:cs typeface="Roboto"/>
                <a:sym typeface="Roboto"/>
              </a:rPr>
              <a:t>Evaluation</a:t>
            </a:r>
            <a:endParaRPr>
              <a:latin typeface="Roboto"/>
              <a:ea typeface="Roboto"/>
              <a:cs typeface="Roboto"/>
              <a:sym typeface="Roboto"/>
            </a:endParaRPr>
          </a:p>
        </p:txBody>
      </p:sp>
      <p:pic>
        <p:nvPicPr>
          <p:cNvPr id="360" name="Google Shape;360;p19"/>
          <p:cNvPicPr preferRelativeResize="0"/>
          <p:nvPr/>
        </p:nvPicPr>
        <p:blipFill>
          <a:blip r:embed="rId3">
            <a:alphaModFix/>
          </a:blip>
          <a:stretch>
            <a:fillRect/>
          </a:stretch>
        </p:blipFill>
        <p:spPr>
          <a:xfrm>
            <a:off x="686300" y="1327050"/>
            <a:ext cx="2917676" cy="29176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20"/>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Exploratory Data Analysis</a:t>
            </a:r>
            <a:endParaRPr sz="1400" b="0">
              <a:latin typeface="Roboto"/>
              <a:ea typeface="Roboto"/>
              <a:cs typeface="Roboto"/>
              <a:sym typeface="Roboto"/>
            </a:endParaRPr>
          </a:p>
          <a:p>
            <a:pPr marL="0" lvl="0" indent="0" algn="ctr" rtl="0">
              <a:spcBef>
                <a:spcPts val="0"/>
              </a:spcBef>
              <a:spcAft>
                <a:spcPts val="0"/>
              </a:spcAft>
              <a:buNone/>
            </a:pPr>
            <a:endParaRPr/>
          </a:p>
        </p:txBody>
      </p:sp>
      <p:sp>
        <p:nvSpPr>
          <p:cNvPr id="366" name="Google Shape;366;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8</a:t>
            </a:fld>
            <a:endParaRPr/>
          </a:p>
        </p:txBody>
      </p:sp>
      <p:sp>
        <p:nvSpPr>
          <p:cNvPr id="367" name="Google Shape;367;p20"/>
          <p:cNvSpPr/>
          <p:nvPr/>
        </p:nvSpPr>
        <p:spPr>
          <a:xfrm>
            <a:off x="1436625" y="2303763"/>
            <a:ext cx="6276000" cy="534000"/>
          </a:xfrm>
          <a:prstGeom prst="round2SameRect">
            <a:avLst>
              <a:gd name="adj1" fmla="val 5000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0"/>
          <p:cNvSpPr txBox="1"/>
          <p:nvPr/>
        </p:nvSpPr>
        <p:spPr>
          <a:xfrm>
            <a:off x="1431500" y="2366038"/>
            <a:ext cx="6276000" cy="473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400" b="1">
                <a:solidFill>
                  <a:srgbClr val="FFFFFF"/>
                </a:solidFill>
                <a:latin typeface="Fira Sans"/>
                <a:ea typeface="Fira Sans"/>
                <a:cs typeface="Fira Sans"/>
                <a:sym typeface="Fira Sans"/>
              </a:rPr>
              <a:t>Power BI Demonstration</a:t>
            </a:r>
            <a:endParaRPr sz="2400" b="1">
              <a:solidFill>
                <a:srgbClr val="FFFFFF"/>
              </a:solidFill>
              <a:latin typeface="Fira Sans"/>
              <a:ea typeface="Fira Sans"/>
              <a:cs typeface="Fira Sans"/>
              <a:sym typeface="Fira Sans"/>
            </a:endParaRPr>
          </a:p>
        </p:txBody>
      </p:sp>
      <p:sp>
        <p:nvSpPr>
          <p:cNvPr id="369" name="Google Shape;36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8</a:t>
            </a:fld>
            <a:endParaRPr/>
          </a:p>
        </p:txBody>
      </p:sp>
      <p:cxnSp>
        <p:nvCxnSpPr>
          <p:cNvPr id="370" name="Google Shape;370;p20"/>
          <p:cNvCxnSpPr/>
          <p:nvPr/>
        </p:nvCxnSpPr>
        <p:spPr>
          <a:xfrm>
            <a:off x="560275" y="4156200"/>
            <a:ext cx="8018400" cy="0"/>
          </a:xfrm>
          <a:prstGeom prst="straightConnector1">
            <a:avLst/>
          </a:prstGeom>
          <a:noFill/>
          <a:ln w="19050" cap="flat" cmpd="sng">
            <a:solidFill>
              <a:schemeClr val="dk1"/>
            </a:solidFill>
            <a:prstDash val="solid"/>
            <a:round/>
            <a:headEnd type="none" w="med" len="med"/>
            <a:tailEnd type="none" w="med" len="med"/>
          </a:ln>
        </p:spPr>
      </p:cxnSp>
      <p:sp>
        <p:nvSpPr>
          <p:cNvPr id="371" name="Google Shape;371;p20"/>
          <p:cNvSpPr/>
          <p:nvPr/>
        </p:nvSpPr>
        <p:spPr>
          <a:xfrm>
            <a:off x="2094895" y="3915097"/>
            <a:ext cx="335998" cy="482191"/>
          </a:xfrm>
          <a:custGeom>
            <a:avLst/>
            <a:gdLst/>
            <a:ahLst/>
            <a:cxnLst/>
            <a:rect l="l" t="t" r="r" b="b"/>
            <a:pathLst>
              <a:path w="5316" h="7629" extrusionOk="0">
                <a:moveTo>
                  <a:pt x="1357" y="1"/>
                </a:moveTo>
                <a:cubicBezTo>
                  <a:pt x="1067" y="1"/>
                  <a:pt x="780" y="98"/>
                  <a:pt x="552" y="304"/>
                </a:cubicBezTo>
                <a:cubicBezTo>
                  <a:pt x="18" y="784"/>
                  <a:pt x="0" y="1609"/>
                  <a:pt x="504" y="2111"/>
                </a:cubicBezTo>
                <a:lnTo>
                  <a:pt x="2199" y="3806"/>
                </a:lnTo>
                <a:lnTo>
                  <a:pt x="553" y="5452"/>
                </a:lnTo>
                <a:cubicBezTo>
                  <a:pt x="76" y="5929"/>
                  <a:pt x="6" y="6714"/>
                  <a:pt x="458" y="7215"/>
                </a:cubicBezTo>
                <a:cubicBezTo>
                  <a:pt x="706" y="7491"/>
                  <a:pt x="1045" y="7629"/>
                  <a:pt x="1385" y="7629"/>
                </a:cubicBezTo>
                <a:cubicBezTo>
                  <a:pt x="1703" y="7629"/>
                  <a:pt x="2022" y="7507"/>
                  <a:pt x="2265" y="7263"/>
                </a:cubicBezTo>
                <a:lnTo>
                  <a:pt x="3960" y="5568"/>
                </a:lnTo>
                <a:lnTo>
                  <a:pt x="4814" y="4714"/>
                </a:lnTo>
                <a:cubicBezTo>
                  <a:pt x="5316" y="4212"/>
                  <a:pt x="5316" y="3400"/>
                  <a:pt x="4814" y="2898"/>
                </a:cubicBezTo>
                <a:lnTo>
                  <a:pt x="3960" y="2045"/>
                </a:lnTo>
                <a:lnTo>
                  <a:pt x="2314" y="400"/>
                </a:lnTo>
                <a:cubicBezTo>
                  <a:pt x="2054" y="140"/>
                  <a:pt x="1704" y="1"/>
                  <a:pt x="1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0"/>
          <p:cNvSpPr/>
          <p:nvPr/>
        </p:nvSpPr>
        <p:spPr>
          <a:xfrm>
            <a:off x="4408493" y="3915097"/>
            <a:ext cx="335998" cy="482191"/>
          </a:xfrm>
          <a:custGeom>
            <a:avLst/>
            <a:gdLst/>
            <a:ahLst/>
            <a:cxnLst/>
            <a:rect l="l" t="t" r="r" b="b"/>
            <a:pathLst>
              <a:path w="5316" h="7629" extrusionOk="0">
                <a:moveTo>
                  <a:pt x="1357" y="1"/>
                </a:moveTo>
                <a:cubicBezTo>
                  <a:pt x="1067" y="1"/>
                  <a:pt x="779" y="98"/>
                  <a:pt x="551" y="304"/>
                </a:cubicBezTo>
                <a:cubicBezTo>
                  <a:pt x="17" y="784"/>
                  <a:pt x="0" y="1609"/>
                  <a:pt x="503" y="2111"/>
                </a:cubicBezTo>
                <a:lnTo>
                  <a:pt x="2198" y="3806"/>
                </a:lnTo>
                <a:lnTo>
                  <a:pt x="553" y="5452"/>
                </a:lnTo>
                <a:cubicBezTo>
                  <a:pt x="75" y="5929"/>
                  <a:pt x="5" y="6714"/>
                  <a:pt x="457" y="7215"/>
                </a:cubicBezTo>
                <a:cubicBezTo>
                  <a:pt x="705" y="7491"/>
                  <a:pt x="1044" y="7629"/>
                  <a:pt x="1384" y="7629"/>
                </a:cubicBezTo>
                <a:cubicBezTo>
                  <a:pt x="1702" y="7629"/>
                  <a:pt x="2021" y="7507"/>
                  <a:pt x="2264" y="7263"/>
                </a:cubicBezTo>
                <a:lnTo>
                  <a:pt x="3960" y="5568"/>
                </a:lnTo>
                <a:lnTo>
                  <a:pt x="4814" y="4714"/>
                </a:lnTo>
                <a:cubicBezTo>
                  <a:pt x="5316" y="4212"/>
                  <a:pt x="5316" y="3400"/>
                  <a:pt x="4814" y="2898"/>
                </a:cubicBezTo>
                <a:lnTo>
                  <a:pt x="3960" y="2045"/>
                </a:lnTo>
                <a:lnTo>
                  <a:pt x="2314" y="400"/>
                </a:lnTo>
                <a:cubicBezTo>
                  <a:pt x="2054" y="140"/>
                  <a:pt x="1703" y="1"/>
                  <a:pt x="1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0"/>
          <p:cNvSpPr/>
          <p:nvPr/>
        </p:nvSpPr>
        <p:spPr>
          <a:xfrm>
            <a:off x="6722091" y="3915097"/>
            <a:ext cx="335998" cy="482191"/>
          </a:xfrm>
          <a:custGeom>
            <a:avLst/>
            <a:gdLst/>
            <a:ahLst/>
            <a:cxnLst/>
            <a:rect l="l" t="t" r="r" b="b"/>
            <a:pathLst>
              <a:path w="5316" h="7629" extrusionOk="0">
                <a:moveTo>
                  <a:pt x="1357" y="1"/>
                </a:moveTo>
                <a:cubicBezTo>
                  <a:pt x="1067" y="1"/>
                  <a:pt x="780" y="98"/>
                  <a:pt x="552" y="304"/>
                </a:cubicBezTo>
                <a:cubicBezTo>
                  <a:pt x="17" y="784"/>
                  <a:pt x="0" y="1609"/>
                  <a:pt x="503" y="2111"/>
                </a:cubicBezTo>
                <a:lnTo>
                  <a:pt x="2199" y="3806"/>
                </a:lnTo>
                <a:lnTo>
                  <a:pt x="553" y="5452"/>
                </a:lnTo>
                <a:cubicBezTo>
                  <a:pt x="76" y="5929"/>
                  <a:pt x="5" y="6714"/>
                  <a:pt x="457" y="7215"/>
                </a:cubicBezTo>
                <a:cubicBezTo>
                  <a:pt x="705" y="7491"/>
                  <a:pt x="1044" y="7629"/>
                  <a:pt x="1384" y="7629"/>
                </a:cubicBezTo>
                <a:cubicBezTo>
                  <a:pt x="1703" y="7629"/>
                  <a:pt x="2022" y="7507"/>
                  <a:pt x="2265" y="7263"/>
                </a:cubicBezTo>
                <a:lnTo>
                  <a:pt x="3960" y="5568"/>
                </a:lnTo>
                <a:lnTo>
                  <a:pt x="4814" y="4714"/>
                </a:lnTo>
                <a:cubicBezTo>
                  <a:pt x="5316" y="4212"/>
                  <a:pt x="5316" y="3400"/>
                  <a:pt x="4814" y="2898"/>
                </a:cubicBezTo>
                <a:lnTo>
                  <a:pt x="3960" y="2045"/>
                </a:lnTo>
                <a:lnTo>
                  <a:pt x="2314" y="400"/>
                </a:lnTo>
                <a:cubicBezTo>
                  <a:pt x="2054" y="140"/>
                  <a:pt x="1704" y="1"/>
                  <a:pt x="13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0"/>
          <p:cNvSpPr txBox="1"/>
          <p:nvPr/>
        </p:nvSpPr>
        <p:spPr>
          <a:xfrm>
            <a:off x="6722100" y="127025"/>
            <a:ext cx="2421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VENKAT SUBRAMANIAN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21"/>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Methodology and Segmentation</a:t>
            </a:r>
            <a:endParaRPr sz="1400" b="0">
              <a:latin typeface="Roboto"/>
              <a:ea typeface="Roboto"/>
              <a:cs typeface="Roboto"/>
              <a:sym typeface="Roboto"/>
            </a:endParaRPr>
          </a:p>
          <a:p>
            <a:pPr marL="0" lvl="0" indent="0" algn="ctr" rtl="0">
              <a:spcBef>
                <a:spcPts val="0"/>
              </a:spcBef>
              <a:spcAft>
                <a:spcPts val="0"/>
              </a:spcAft>
              <a:buNone/>
            </a:pPr>
            <a:endParaRPr/>
          </a:p>
        </p:txBody>
      </p:sp>
      <p:sp>
        <p:nvSpPr>
          <p:cNvPr id="380" name="Google Shape;380;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9</a:t>
            </a:fld>
            <a:endParaRPr/>
          </a:p>
        </p:txBody>
      </p:sp>
      <p:grpSp>
        <p:nvGrpSpPr>
          <p:cNvPr id="381" name="Google Shape;381;p21"/>
          <p:cNvGrpSpPr/>
          <p:nvPr/>
        </p:nvGrpSpPr>
        <p:grpSpPr>
          <a:xfrm>
            <a:off x="1383313" y="1575325"/>
            <a:ext cx="6332036" cy="2150013"/>
            <a:chOff x="1371460" y="1575325"/>
            <a:chExt cx="6248925" cy="2150013"/>
          </a:xfrm>
        </p:grpSpPr>
        <p:sp>
          <p:nvSpPr>
            <p:cNvPr id="382" name="Google Shape;382;p21"/>
            <p:cNvSpPr/>
            <p:nvPr/>
          </p:nvSpPr>
          <p:spPr>
            <a:xfrm>
              <a:off x="1426885" y="1575325"/>
              <a:ext cx="6193500" cy="5340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1"/>
            <p:cNvSpPr/>
            <p:nvPr/>
          </p:nvSpPr>
          <p:spPr>
            <a:xfrm>
              <a:off x="1421839" y="2178863"/>
              <a:ext cx="1620300" cy="1470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1"/>
            <p:cNvSpPr txBox="1"/>
            <p:nvPr/>
          </p:nvSpPr>
          <p:spPr>
            <a:xfrm>
              <a:off x="1371460" y="2469538"/>
              <a:ext cx="1708500" cy="125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rgbClr val="FFFFFF"/>
                  </a:solidFill>
                  <a:latin typeface="Fira Sans"/>
                  <a:ea typeface="Fira Sans"/>
                  <a:cs typeface="Fira Sans"/>
                  <a:sym typeface="Fira Sans"/>
                </a:rPr>
                <a:t>Aim: Classify deposit variable into “yes” or “no”</a:t>
              </a:r>
              <a:endParaRPr b="1">
                <a:solidFill>
                  <a:srgbClr val="FFFFFF"/>
                </a:solidFill>
                <a:latin typeface="Fira Sans"/>
                <a:ea typeface="Fira Sans"/>
                <a:cs typeface="Fira Sans"/>
                <a:sym typeface="Fira Sans"/>
              </a:endParaRPr>
            </a:p>
          </p:txBody>
        </p:sp>
        <p:sp>
          <p:nvSpPr>
            <p:cNvPr id="385" name="Google Shape;385;p21"/>
            <p:cNvSpPr txBox="1"/>
            <p:nvPr/>
          </p:nvSpPr>
          <p:spPr>
            <a:xfrm>
              <a:off x="1421827" y="1637600"/>
              <a:ext cx="6193500" cy="473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400" b="1">
                  <a:solidFill>
                    <a:srgbClr val="FFFFFF"/>
                  </a:solidFill>
                  <a:latin typeface="Fira Sans"/>
                  <a:ea typeface="Fira Sans"/>
                  <a:cs typeface="Fira Sans"/>
                  <a:sym typeface="Fira Sans"/>
                </a:rPr>
                <a:t>Methodology</a:t>
              </a:r>
              <a:endParaRPr sz="2400" b="1">
                <a:solidFill>
                  <a:srgbClr val="FFFFFF"/>
                </a:solidFill>
                <a:latin typeface="Fira Sans"/>
                <a:ea typeface="Fira Sans"/>
                <a:cs typeface="Fira Sans"/>
                <a:sym typeface="Fira Sans"/>
              </a:endParaRPr>
            </a:p>
          </p:txBody>
        </p:sp>
      </p:grpSp>
      <p:grpSp>
        <p:nvGrpSpPr>
          <p:cNvPr id="386" name="Google Shape;386;p21"/>
          <p:cNvGrpSpPr/>
          <p:nvPr/>
        </p:nvGrpSpPr>
        <p:grpSpPr>
          <a:xfrm>
            <a:off x="3703847" y="2178875"/>
            <a:ext cx="1731275" cy="1470300"/>
            <a:chOff x="260321" y="2182250"/>
            <a:chExt cx="1562100" cy="1470300"/>
          </a:xfrm>
        </p:grpSpPr>
        <p:sp>
          <p:nvSpPr>
            <p:cNvPr id="387" name="Google Shape;387;p21"/>
            <p:cNvSpPr/>
            <p:nvPr/>
          </p:nvSpPr>
          <p:spPr>
            <a:xfrm>
              <a:off x="310710" y="2182250"/>
              <a:ext cx="1485000" cy="1470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1"/>
            <p:cNvSpPr txBox="1"/>
            <p:nvPr/>
          </p:nvSpPr>
          <p:spPr>
            <a:xfrm>
              <a:off x="260321" y="2396725"/>
              <a:ext cx="1562100" cy="125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rgbClr val="FFFFFF"/>
                  </a:solidFill>
                  <a:latin typeface="Fira Sans"/>
                  <a:ea typeface="Fira Sans"/>
                  <a:cs typeface="Fira Sans"/>
                  <a:sym typeface="Fira Sans"/>
                </a:rPr>
                <a:t>Split into 70% train set and 30% test set</a:t>
              </a:r>
              <a:endParaRPr b="1">
                <a:solidFill>
                  <a:srgbClr val="FFFFFF"/>
                </a:solidFill>
                <a:latin typeface="Fira Sans"/>
                <a:ea typeface="Fira Sans"/>
                <a:cs typeface="Fira Sans"/>
                <a:sym typeface="Fira Sans"/>
              </a:endParaRPr>
            </a:p>
          </p:txBody>
        </p:sp>
      </p:grpSp>
      <p:grpSp>
        <p:nvGrpSpPr>
          <p:cNvPr id="389" name="Google Shape;389;p21"/>
          <p:cNvGrpSpPr/>
          <p:nvPr/>
        </p:nvGrpSpPr>
        <p:grpSpPr>
          <a:xfrm>
            <a:off x="6024462" y="2178863"/>
            <a:ext cx="1731275" cy="1470313"/>
            <a:chOff x="175013" y="2182238"/>
            <a:chExt cx="1562100" cy="1470313"/>
          </a:xfrm>
        </p:grpSpPr>
        <p:sp>
          <p:nvSpPr>
            <p:cNvPr id="390" name="Google Shape;390;p21"/>
            <p:cNvSpPr/>
            <p:nvPr/>
          </p:nvSpPr>
          <p:spPr>
            <a:xfrm>
              <a:off x="213557" y="2182250"/>
              <a:ext cx="1485000" cy="1470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1"/>
            <p:cNvSpPr txBox="1"/>
            <p:nvPr/>
          </p:nvSpPr>
          <p:spPr>
            <a:xfrm>
              <a:off x="175013" y="2182238"/>
              <a:ext cx="1562100" cy="1470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rgbClr val="FFFFFF"/>
                  </a:solidFill>
                  <a:latin typeface="Fira Sans"/>
                  <a:ea typeface="Fira Sans"/>
                  <a:cs typeface="Fira Sans"/>
                  <a:sym typeface="Fira Sans"/>
                </a:rPr>
                <a:t>Evaluate models based on sensitivity followed by accuracy</a:t>
              </a:r>
              <a:endParaRPr b="1">
                <a:solidFill>
                  <a:srgbClr val="FFFFFF"/>
                </a:solidFill>
                <a:latin typeface="Fira Sans"/>
                <a:ea typeface="Fira Sans"/>
                <a:cs typeface="Fira Sans"/>
                <a:sym typeface="Fira Sans"/>
              </a:endParaRPr>
            </a:p>
          </p:txBody>
        </p:sp>
      </p:grpSp>
      <p:cxnSp>
        <p:nvCxnSpPr>
          <p:cNvPr id="392" name="Google Shape;392;p21"/>
          <p:cNvCxnSpPr/>
          <p:nvPr/>
        </p:nvCxnSpPr>
        <p:spPr>
          <a:xfrm>
            <a:off x="560275" y="4156200"/>
            <a:ext cx="8018400" cy="0"/>
          </a:xfrm>
          <a:prstGeom prst="straightConnector1">
            <a:avLst/>
          </a:prstGeom>
          <a:noFill/>
          <a:ln w="19050" cap="flat" cmpd="sng">
            <a:solidFill>
              <a:schemeClr val="dk1"/>
            </a:solidFill>
            <a:prstDash val="solid"/>
            <a:round/>
            <a:headEnd type="none" w="med" len="med"/>
            <a:tailEnd type="none" w="med" len="med"/>
          </a:ln>
        </p:spPr>
      </p:cxnSp>
      <p:sp>
        <p:nvSpPr>
          <p:cNvPr id="393" name="Google Shape;393;p21"/>
          <p:cNvSpPr/>
          <p:nvPr/>
        </p:nvSpPr>
        <p:spPr>
          <a:xfrm>
            <a:off x="2094895" y="3915097"/>
            <a:ext cx="335998" cy="482191"/>
          </a:xfrm>
          <a:custGeom>
            <a:avLst/>
            <a:gdLst/>
            <a:ahLst/>
            <a:cxnLst/>
            <a:rect l="l" t="t" r="r" b="b"/>
            <a:pathLst>
              <a:path w="5316" h="7629" extrusionOk="0">
                <a:moveTo>
                  <a:pt x="1357" y="1"/>
                </a:moveTo>
                <a:cubicBezTo>
                  <a:pt x="1067" y="1"/>
                  <a:pt x="780" y="98"/>
                  <a:pt x="552" y="304"/>
                </a:cubicBezTo>
                <a:cubicBezTo>
                  <a:pt x="18" y="784"/>
                  <a:pt x="0" y="1609"/>
                  <a:pt x="504" y="2111"/>
                </a:cubicBezTo>
                <a:lnTo>
                  <a:pt x="2199" y="3806"/>
                </a:lnTo>
                <a:lnTo>
                  <a:pt x="553" y="5452"/>
                </a:lnTo>
                <a:cubicBezTo>
                  <a:pt x="76" y="5929"/>
                  <a:pt x="6" y="6714"/>
                  <a:pt x="458" y="7215"/>
                </a:cubicBezTo>
                <a:cubicBezTo>
                  <a:pt x="706" y="7491"/>
                  <a:pt x="1045" y="7629"/>
                  <a:pt x="1385" y="7629"/>
                </a:cubicBezTo>
                <a:cubicBezTo>
                  <a:pt x="1703" y="7629"/>
                  <a:pt x="2022" y="7507"/>
                  <a:pt x="2265" y="7263"/>
                </a:cubicBezTo>
                <a:lnTo>
                  <a:pt x="3960" y="5568"/>
                </a:lnTo>
                <a:lnTo>
                  <a:pt x="4814" y="4714"/>
                </a:lnTo>
                <a:cubicBezTo>
                  <a:pt x="5316" y="4212"/>
                  <a:pt x="5316" y="3400"/>
                  <a:pt x="4814" y="2898"/>
                </a:cubicBezTo>
                <a:lnTo>
                  <a:pt x="3960" y="2045"/>
                </a:lnTo>
                <a:lnTo>
                  <a:pt x="2314" y="400"/>
                </a:lnTo>
                <a:cubicBezTo>
                  <a:pt x="2054" y="140"/>
                  <a:pt x="1704" y="1"/>
                  <a:pt x="1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1"/>
          <p:cNvSpPr/>
          <p:nvPr/>
        </p:nvSpPr>
        <p:spPr>
          <a:xfrm>
            <a:off x="4408493" y="3915097"/>
            <a:ext cx="335998" cy="482191"/>
          </a:xfrm>
          <a:custGeom>
            <a:avLst/>
            <a:gdLst/>
            <a:ahLst/>
            <a:cxnLst/>
            <a:rect l="l" t="t" r="r" b="b"/>
            <a:pathLst>
              <a:path w="5316" h="7629" extrusionOk="0">
                <a:moveTo>
                  <a:pt x="1357" y="1"/>
                </a:moveTo>
                <a:cubicBezTo>
                  <a:pt x="1067" y="1"/>
                  <a:pt x="779" y="98"/>
                  <a:pt x="551" y="304"/>
                </a:cubicBezTo>
                <a:cubicBezTo>
                  <a:pt x="17" y="784"/>
                  <a:pt x="0" y="1609"/>
                  <a:pt x="503" y="2111"/>
                </a:cubicBezTo>
                <a:lnTo>
                  <a:pt x="2198" y="3806"/>
                </a:lnTo>
                <a:lnTo>
                  <a:pt x="553" y="5452"/>
                </a:lnTo>
                <a:cubicBezTo>
                  <a:pt x="75" y="5929"/>
                  <a:pt x="5" y="6714"/>
                  <a:pt x="457" y="7215"/>
                </a:cubicBezTo>
                <a:cubicBezTo>
                  <a:pt x="705" y="7491"/>
                  <a:pt x="1044" y="7629"/>
                  <a:pt x="1384" y="7629"/>
                </a:cubicBezTo>
                <a:cubicBezTo>
                  <a:pt x="1702" y="7629"/>
                  <a:pt x="2021" y="7507"/>
                  <a:pt x="2264" y="7263"/>
                </a:cubicBezTo>
                <a:lnTo>
                  <a:pt x="3960" y="5568"/>
                </a:lnTo>
                <a:lnTo>
                  <a:pt x="4814" y="4714"/>
                </a:lnTo>
                <a:cubicBezTo>
                  <a:pt x="5316" y="4212"/>
                  <a:pt x="5316" y="3400"/>
                  <a:pt x="4814" y="2898"/>
                </a:cubicBezTo>
                <a:lnTo>
                  <a:pt x="3960" y="2045"/>
                </a:lnTo>
                <a:lnTo>
                  <a:pt x="2314" y="400"/>
                </a:lnTo>
                <a:cubicBezTo>
                  <a:pt x="2054" y="140"/>
                  <a:pt x="1703" y="1"/>
                  <a:pt x="1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1"/>
          <p:cNvSpPr/>
          <p:nvPr/>
        </p:nvSpPr>
        <p:spPr>
          <a:xfrm>
            <a:off x="6722091" y="3915097"/>
            <a:ext cx="335998" cy="482191"/>
          </a:xfrm>
          <a:custGeom>
            <a:avLst/>
            <a:gdLst/>
            <a:ahLst/>
            <a:cxnLst/>
            <a:rect l="l" t="t" r="r" b="b"/>
            <a:pathLst>
              <a:path w="5316" h="7629" extrusionOk="0">
                <a:moveTo>
                  <a:pt x="1357" y="1"/>
                </a:moveTo>
                <a:cubicBezTo>
                  <a:pt x="1067" y="1"/>
                  <a:pt x="780" y="98"/>
                  <a:pt x="552" y="304"/>
                </a:cubicBezTo>
                <a:cubicBezTo>
                  <a:pt x="17" y="784"/>
                  <a:pt x="0" y="1609"/>
                  <a:pt x="503" y="2111"/>
                </a:cubicBezTo>
                <a:lnTo>
                  <a:pt x="2199" y="3806"/>
                </a:lnTo>
                <a:lnTo>
                  <a:pt x="553" y="5452"/>
                </a:lnTo>
                <a:cubicBezTo>
                  <a:pt x="76" y="5929"/>
                  <a:pt x="5" y="6714"/>
                  <a:pt x="457" y="7215"/>
                </a:cubicBezTo>
                <a:cubicBezTo>
                  <a:pt x="705" y="7491"/>
                  <a:pt x="1044" y="7629"/>
                  <a:pt x="1384" y="7629"/>
                </a:cubicBezTo>
                <a:cubicBezTo>
                  <a:pt x="1703" y="7629"/>
                  <a:pt x="2022" y="7507"/>
                  <a:pt x="2265" y="7263"/>
                </a:cubicBezTo>
                <a:lnTo>
                  <a:pt x="3960" y="5568"/>
                </a:lnTo>
                <a:lnTo>
                  <a:pt x="4814" y="4714"/>
                </a:lnTo>
                <a:cubicBezTo>
                  <a:pt x="5316" y="4212"/>
                  <a:pt x="5316" y="3400"/>
                  <a:pt x="4814" y="2898"/>
                </a:cubicBezTo>
                <a:lnTo>
                  <a:pt x="3960" y="2045"/>
                </a:lnTo>
                <a:lnTo>
                  <a:pt x="2314" y="400"/>
                </a:lnTo>
                <a:cubicBezTo>
                  <a:pt x="2054" y="140"/>
                  <a:pt x="1704" y="1"/>
                  <a:pt x="13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1"/>
          <p:cNvSpPr txBox="1"/>
          <p:nvPr/>
        </p:nvSpPr>
        <p:spPr>
          <a:xfrm>
            <a:off x="6722100" y="127025"/>
            <a:ext cx="2421900" cy="393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VENKAT SUBRAMANIAN</a:t>
            </a:r>
            <a:endParaRPr sz="1900" b="1">
              <a:solidFill>
                <a:srgbClr val="FFFFFF"/>
              </a:solidFill>
              <a:latin typeface="Fira Sans Extra Condensed"/>
              <a:ea typeface="Fira Sans Extra Condensed"/>
              <a:cs typeface="Fira Sans Extra Condensed"/>
              <a:sym typeface="Fira Sans Extra Condensed"/>
            </a:endParaRPr>
          </a:p>
        </p:txBody>
      </p:sp>
    </p:spTree>
  </p:cSld>
  <p:clrMapOvr>
    <a:masterClrMapping/>
  </p:clrMapOvr>
</p:sld>
</file>

<file path=ppt/theme/theme1.xml><?xml version="1.0" encoding="utf-8"?>
<a:theme xmlns:a="http://schemas.openxmlformats.org/drawingml/2006/main" name="Business Strategies and Frameworks">
  <a:themeElements>
    <a:clrScheme name="Simple Light">
      <a:dk1>
        <a:srgbClr val="000000"/>
      </a:dk1>
      <a:lt1>
        <a:srgbClr val="FFFFFF"/>
      </a:lt1>
      <a:dk2>
        <a:srgbClr val="595959"/>
      </a:dk2>
      <a:lt2>
        <a:srgbClr val="EEEEEE"/>
      </a:lt2>
      <a:accent1>
        <a:srgbClr val="005475"/>
      </a:accent1>
      <a:accent2>
        <a:srgbClr val="006985"/>
      </a:accent2>
      <a:accent3>
        <a:srgbClr val="028090"/>
      </a:accent3>
      <a:accent4>
        <a:srgbClr val="00A896"/>
      </a:accent4>
      <a:accent5>
        <a:srgbClr val="02C39A"/>
      </a:accent5>
      <a:accent6>
        <a:srgbClr val="76DBAB"/>
      </a:accent6>
      <a:hlink>
        <a:srgbClr val="00597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1861</Words>
  <Application>Microsoft Macintosh PowerPoint</Application>
  <PresentationFormat>On-screen Show (16:9)</PresentationFormat>
  <Paragraphs>394</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Fira Sans Extra Condensed Medium</vt:lpstr>
      <vt:lpstr>Arial</vt:lpstr>
      <vt:lpstr>Fira Sans Extra Condensed</vt:lpstr>
      <vt:lpstr>Fira Sans</vt:lpstr>
      <vt:lpstr>Roboto</vt:lpstr>
      <vt:lpstr>Business Strategies and Frameworks</vt:lpstr>
      <vt:lpstr>Telemarketing Data Analysis</vt:lpstr>
      <vt:lpstr>Agenda</vt:lpstr>
      <vt:lpstr>Introduction </vt:lpstr>
      <vt:lpstr>Business Problem</vt:lpstr>
      <vt:lpstr>Dataset, Data Cleaning</vt:lpstr>
      <vt:lpstr>Important Assumptions</vt:lpstr>
      <vt:lpstr>Analysis </vt:lpstr>
      <vt:lpstr>Exploratory Data Analysis </vt:lpstr>
      <vt:lpstr>Methodology and Segmentation </vt:lpstr>
      <vt:lpstr>Methodology and Segmentation  </vt:lpstr>
      <vt:lpstr>Modelling: Logistic Regression</vt:lpstr>
      <vt:lpstr>Modelling: MARS</vt:lpstr>
      <vt:lpstr>Modelling: MARS</vt:lpstr>
      <vt:lpstr>Modelling: MARS</vt:lpstr>
      <vt:lpstr>Modelling: CART</vt:lpstr>
      <vt:lpstr>Modelling: Random Forest</vt:lpstr>
      <vt:lpstr>Modelling: Neural Network</vt:lpstr>
      <vt:lpstr>Evaluation</vt:lpstr>
      <vt:lpstr>Results of Tuned MARS Model</vt:lpstr>
      <vt:lpstr>Recommendations </vt:lpstr>
      <vt:lpstr>Enhance Customer Targeting based on: </vt:lpstr>
      <vt:lpstr>Seasonality: Feb, Mar, Apr, Sept, Oct, Dec</vt:lpstr>
      <vt:lpstr>Loan Status</vt:lpstr>
      <vt:lpstr>Job/Age Group</vt:lpstr>
      <vt:lpstr>Result of Previous Campaign</vt:lpstr>
      <vt:lpstr>Result of Previous Campaign</vt:lpstr>
      <vt:lpstr>Expected duration to win a prospect</vt:lpstr>
      <vt:lpstr>Improve competencies and systems </vt:lpstr>
      <vt:lpstr>Discussions </vt:lpstr>
      <vt:lpstr>Limitations</vt:lpstr>
      <vt:lpstr>Applicability of MARS to other industries</vt:lpstr>
      <vt:lpstr>Applicability of MARS to other types of marketing</vt:lpstr>
      <vt:lpstr>Summary</vt:lpstr>
      <vt:lpstr>Thank you</vt:lpstr>
      <vt:lpstr>Appendix</vt:lpstr>
      <vt:lpstr>Exploratory Data Analysis - Important Findings</vt:lpstr>
      <vt:lpstr>PowerPoint Presentation</vt:lpstr>
      <vt:lpstr>PowerPoint Presentation</vt:lpstr>
      <vt:lpstr>Popular Month (sep)</vt:lpstr>
      <vt:lpstr>Unpopular month - August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Telemarketing Data Analysis</dc:title>
  <cp:lastModifiedBy>#MAPLE LIM YIN YIN#</cp:lastModifiedBy>
  <cp:revision>1</cp:revision>
  <dcterms:modified xsi:type="dcterms:W3CDTF">2021-04-04T12:02:53Z</dcterms:modified>
</cp:coreProperties>
</file>